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9" r:id="rId4"/>
    <p:sldId id="309" r:id="rId5"/>
    <p:sldId id="262" r:id="rId6"/>
    <p:sldId id="275" r:id="rId7"/>
    <p:sldId id="258" r:id="rId8"/>
    <p:sldId id="263" r:id="rId9"/>
    <p:sldId id="259" r:id="rId10"/>
    <p:sldId id="268" r:id="rId11"/>
    <p:sldId id="290" r:id="rId12"/>
    <p:sldId id="273" r:id="rId13"/>
    <p:sldId id="291" r:id="rId14"/>
    <p:sldId id="292" r:id="rId15"/>
    <p:sldId id="260" r:id="rId16"/>
    <p:sldId id="274" r:id="rId17"/>
    <p:sldId id="293" r:id="rId18"/>
    <p:sldId id="279" r:id="rId19"/>
    <p:sldId id="294" r:id="rId20"/>
    <p:sldId id="270" r:id="rId21"/>
    <p:sldId id="296" r:id="rId22"/>
    <p:sldId id="301" r:id="rId23"/>
    <p:sldId id="305" r:id="rId24"/>
    <p:sldId id="280" r:id="rId25"/>
    <p:sldId id="282" r:id="rId26"/>
    <p:sldId id="283" r:id="rId27"/>
    <p:sldId id="297" r:id="rId28"/>
    <p:sldId id="295" r:id="rId29"/>
    <p:sldId id="285" r:id="rId30"/>
    <p:sldId id="300" r:id="rId31"/>
    <p:sldId id="303" r:id="rId32"/>
    <p:sldId id="304" r:id="rId33"/>
    <p:sldId id="298" r:id="rId34"/>
    <p:sldId id="308" r:id="rId35"/>
    <p:sldId id="307" r:id="rId36"/>
    <p:sldId id="276" r:id="rId37"/>
    <p:sldId id="26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464748"/>
    <a:srgbClr val="B5AC9C"/>
    <a:srgbClr val="C3B9A6"/>
    <a:srgbClr val="EBEBEB"/>
    <a:srgbClr val="FFFFCC"/>
    <a:srgbClr val="F8F8F8"/>
    <a:srgbClr val="FFFF00"/>
    <a:srgbClr val="A0958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FA923-8716-419E-A1A4-E114A0322269}" v="194" dt="2020-05-27T18:29:21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334" autoAdjust="0"/>
  </p:normalViewPr>
  <p:slideViewPr>
    <p:cSldViewPr snapToGrid="0">
      <p:cViewPr>
        <p:scale>
          <a:sx n="50" d="100"/>
          <a:sy n="50" d="100"/>
        </p:scale>
        <p:origin x="12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ung ji Nam" userId="853140448c659f76" providerId="LiveId" clId="{99BFA923-8716-419E-A1A4-E114A0322269}"/>
    <pc:docChg chg="undo custSel mod addSld delSld modSld sldOrd">
      <pc:chgData name="Seung ji Nam" userId="853140448c659f76" providerId="LiveId" clId="{99BFA923-8716-419E-A1A4-E114A0322269}" dt="2020-05-27T18:29:21.997" v="2336" actId="20577"/>
      <pc:docMkLst>
        <pc:docMk/>
      </pc:docMkLst>
      <pc:sldChg chg="addSp delSp modSp mod">
        <pc:chgData name="Seung ji Nam" userId="853140448c659f76" providerId="LiveId" clId="{99BFA923-8716-419E-A1A4-E114A0322269}" dt="2020-05-27T18:27:27.610" v="2157" actId="1076"/>
        <pc:sldMkLst>
          <pc:docMk/>
          <pc:sldMk cId="1654793454" sldId="275"/>
        </pc:sldMkLst>
        <pc:spChg chg="mod">
          <ac:chgData name="Seung ji Nam" userId="853140448c659f76" providerId="LiveId" clId="{99BFA923-8716-419E-A1A4-E114A0322269}" dt="2020-05-27T18:27:27.610" v="2157" actId="1076"/>
          <ac:spMkLst>
            <pc:docMk/>
            <pc:sldMk cId="1654793454" sldId="275"/>
            <ac:spMk id="6" creationId="{8C8BF078-6261-4615-B49F-2B697E2BCED3}"/>
          </ac:spMkLst>
        </pc:spChg>
        <pc:spChg chg="mod">
          <ac:chgData name="Seung ji Nam" userId="853140448c659f76" providerId="LiveId" clId="{99BFA923-8716-419E-A1A4-E114A0322269}" dt="2020-05-27T18:26:13.196" v="2149" actId="1076"/>
          <ac:spMkLst>
            <pc:docMk/>
            <pc:sldMk cId="1654793454" sldId="275"/>
            <ac:spMk id="12" creationId="{A275348A-5B4E-4416-9D11-F4494AE10C06}"/>
          </ac:spMkLst>
        </pc:spChg>
        <pc:picChg chg="add del mod">
          <ac:chgData name="Seung ji Nam" userId="853140448c659f76" providerId="LiveId" clId="{99BFA923-8716-419E-A1A4-E114A0322269}" dt="2020-05-27T18:26:16.450" v="2150" actId="478"/>
          <ac:picMkLst>
            <pc:docMk/>
            <pc:sldMk cId="1654793454" sldId="275"/>
            <ac:picMk id="3" creationId="{2FD2007D-F250-426B-82F0-E8233DF9F84C}"/>
          </ac:picMkLst>
        </pc:picChg>
        <pc:picChg chg="add del mod">
          <ac:chgData name="Seung ji Nam" userId="853140448c659f76" providerId="LiveId" clId="{99BFA923-8716-419E-A1A4-E114A0322269}" dt="2020-05-27T18:25:52.776" v="2145" actId="478"/>
          <ac:picMkLst>
            <pc:docMk/>
            <pc:sldMk cId="1654793454" sldId="275"/>
            <ac:picMk id="21" creationId="{F4B17809-0D6F-4CA2-B45B-FE4C0B20F893}"/>
          </ac:picMkLst>
        </pc:picChg>
        <pc:picChg chg="add mod">
          <ac:chgData name="Seung ji Nam" userId="853140448c659f76" providerId="LiveId" clId="{99BFA923-8716-419E-A1A4-E114A0322269}" dt="2020-05-27T18:26:08.968" v="2148" actId="1076"/>
          <ac:picMkLst>
            <pc:docMk/>
            <pc:sldMk cId="1654793454" sldId="275"/>
            <ac:picMk id="23" creationId="{452F43BF-C3C5-4846-B2D2-B1D38C245029}"/>
          </ac:picMkLst>
        </pc:picChg>
        <pc:picChg chg="add mod">
          <ac:chgData name="Seung ji Nam" userId="853140448c659f76" providerId="LiveId" clId="{99BFA923-8716-419E-A1A4-E114A0322269}" dt="2020-05-27T18:27:22.570" v="2156" actId="1076"/>
          <ac:picMkLst>
            <pc:docMk/>
            <pc:sldMk cId="1654793454" sldId="275"/>
            <ac:picMk id="25" creationId="{0BC5ABA0-CB5B-492D-ABB1-5330A4FFF37C}"/>
          </ac:picMkLst>
        </pc:picChg>
      </pc:sldChg>
      <pc:sldChg chg="addSp modSp mod">
        <pc:chgData name="Seung ji Nam" userId="853140448c659f76" providerId="LiveId" clId="{99BFA923-8716-419E-A1A4-E114A0322269}" dt="2020-05-27T17:54:34.817" v="577" actId="1076"/>
        <pc:sldMkLst>
          <pc:docMk/>
          <pc:sldMk cId="4089779584" sldId="280"/>
        </pc:sldMkLst>
        <pc:spChg chg="add mod">
          <ac:chgData name="Seung ji Nam" userId="853140448c659f76" providerId="LiveId" clId="{99BFA923-8716-419E-A1A4-E114A0322269}" dt="2020-05-27T17:54:34.817" v="577" actId="1076"/>
          <ac:spMkLst>
            <pc:docMk/>
            <pc:sldMk cId="4089779584" sldId="280"/>
            <ac:spMk id="7" creationId="{29349250-90F5-4BCA-9CDD-BDD23CF654C2}"/>
          </ac:spMkLst>
        </pc:spChg>
      </pc:sldChg>
      <pc:sldChg chg="modNotesTx">
        <pc:chgData name="Seung ji Nam" userId="853140448c659f76" providerId="LiveId" clId="{99BFA923-8716-419E-A1A4-E114A0322269}" dt="2020-05-27T18:29:21.997" v="2336" actId="20577"/>
        <pc:sldMkLst>
          <pc:docMk/>
          <pc:sldMk cId="1925240632" sldId="285"/>
        </pc:sldMkLst>
      </pc:sldChg>
      <pc:sldChg chg="addSp delSp modSp mod">
        <pc:chgData name="Seung ji Nam" userId="853140448c659f76" providerId="LiveId" clId="{99BFA923-8716-419E-A1A4-E114A0322269}" dt="2020-05-27T18:06:12.045" v="831" actId="478"/>
        <pc:sldMkLst>
          <pc:docMk/>
          <pc:sldMk cId="1637191243" sldId="295"/>
        </pc:sldMkLst>
        <pc:graphicFrameChg chg="add del modGraphic">
          <ac:chgData name="Seung ji Nam" userId="853140448c659f76" providerId="LiveId" clId="{99BFA923-8716-419E-A1A4-E114A0322269}" dt="2020-05-27T18:06:12.045" v="831" actId="478"/>
          <ac:graphicFrameMkLst>
            <pc:docMk/>
            <pc:sldMk cId="1637191243" sldId="295"/>
            <ac:graphicFrameMk id="3" creationId="{FE53280A-31D9-4288-963D-F0C5D3A49F3A}"/>
          </ac:graphicFrameMkLst>
        </pc:graphicFrameChg>
      </pc:sldChg>
      <pc:sldChg chg="addSp delSp modSp new mod ord setBg">
        <pc:chgData name="Seung ji Nam" userId="853140448c659f76" providerId="LiveId" clId="{99BFA923-8716-419E-A1A4-E114A0322269}" dt="2020-05-27T18:06:17.168" v="833"/>
        <pc:sldMkLst>
          <pc:docMk/>
          <pc:sldMk cId="2450559919" sldId="300"/>
        </pc:sldMkLst>
        <pc:spChg chg="del">
          <ac:chgData name="Seung ji Nam" userId="853140448c659f76" providerId="LiveId" clId="{99BFA923-8716-419E-A1A4-E114A0322269}" dt="2020-05-27T15:46:08.350" v="2" actId="478"/>
          <ac:spMkLst>
            <pc:docMk/>
            <pc:sldMk cId="2450559919" sldId="300"/>
            <ac:spMk id="2" creationId="{558BD34F-B9D9-4794-B40A-D66CEA1854A3}"/>
          </ac:spMkLst>
        </pc:spChg>
        <pc:spChg chg="del">
          <ac:chgData name="Seung ji Nam" userId="853140448c659f76" providerId="LiveId" clId="{99BFA923-8716-419E-A1A4-E114A0322269}" dt="2020-05-27T15:46:05.673" v="1" actId="478"/>
          <ac:spMkLst>
            <pc:docMk/>
            <pc:sldMk cId="2450559919" sldId="300"/>
            <ac:spMk id="3" creationId="{1D475266-6976-4D25-896F-5238B2B493EB}"/>
          </ac:spMkLst>
        </pc:spChg>
        <pc:spChg chg="add del mod">
          <ac:chgData name="Seung ji Nam" userId="853140448c659f76" providerId="LiveId" clId="{99BFA923-8716-419E-A1A4-E114A0322269}" dt="2020-05-27T15:48:46.880" v="16"/>
          <ac:spMkLst>
            <pc:docMk/>
            <pc:sldMk cId="2450559919" sldId="300"/>
            <ac:spMk id="6" creationId="{CDBEA009-D597-487A-A7FB-DFEF09CD66B7}"/>
          </ac:spMkLst>
        </pc:spChg>
        <pc:spChg chg="add mod">
          <ac:chgData name="Seung ji Nam" userId="853140448c659f76" providerId="LiveId" clId="{99BFA923-8716-419E-A1A4-E114A0322269}" dt="2020-05-27T16:08:20.031" v="359" actId="1076"/>
          <ac:spMkLst>
            <pc:docMk/>
            <pc:sldMk cId="2450559919" sldId="300"/>
            <ac:spMk id="8" creationId="{209CB088-D5DC-4299-B37B-9F1D5DFF3B2B}"/>
          </ac:spMkLst>
        </pc:spChg>
        <pc:spChg chg="add mod">
          <ac:chgData name="Seung ji Nam" userId="853140448c659f76" providerId="LiveId" clId="{99BFA923-8716-419E-A1A4-E114A0322269}" dt="2020-05-27T16:08:17.494" v="358" actId="1076"/>
          <ac:spMkLst>
            <pc:docMk/>
            <pc:sldMk cId="2450559919" sldId="300"/>
            <ac:spMk id="9" creationId="{00CC23E2-2329-4A38-8EE3-0A19C80E46D2}"/>
          </ac:spMkLst>
        </pc:spChg>
        <pc:picChg chg="add mod">
          <ac:chgData name="Seung ji Nam" userId="853140448c659f76" providerId="LiveId" clId="{99BFA923-8716-419E-A1A4-E114A0322269}" dt="2020-05-27T15:48:27.932" v="11" actId="1076"/>
          <ac:picMkLst>
            <pc:docMk/>
            <pc:sldMk cId="2450559919" sldId="300"/>
            <ac:picMk id="4" creationId="{CA52705E-07EF-4C63-B6EE-1E0366DB94BF}"/>
          </ac:picMkLst>
        </pc:picChg>
        <pc:picChg chg="add mod">
          <ac:chgData name="Seung ji Nam" userId="853140448c659f76" providerId="LiveId" clId="{99BFA923-8716-419E-A1A4-E114A0322269}" dt="2020-05-27T15:48:19.707" v="10" actId="1076"/>
          <ac:picMkLst>
            <pc:docMk/>
            <pc:sldMk cId="2450559919" sldId="300"/>
            <ac:picMk id="5" creationId="{2801A568-A55B-46B4-8347-68F2186E21D6}"/>
          </ac:picMkLst>
        </pc:picChg>
        <pc:picChg chg="add del">
          <ac:chgData name="Seung ji Nam" userId="853140448c659f76" providerId="LiveId" clId="{99BFA923-8716-419E-A1A4-E114A0322269}" dt="2020-05-27T15:48:46.874" v="14"/>
          <ac:picMkLst>
            <pc:docMk/>
            <pc:sldMk cId="2450559919" sldId="300"/>
            <ac:picMk id="7" creationId="{D84D426C-FCB6-49D7-A60A-FC0A70995DA0}"/>
          </ac:picMkLst>
        </pc:picChg>
      </pc:sldChg>
      <pc:sldChg chg="addSp delSp modSp add mod ord setBg">
        <pc:chgData name="Seung ji Nam" userId="853140448c659f76" providerId="LiveId" clId="{99BFA923-8716-419E-A1A4-E114A0322269}" dt="2020-05-27T17:54:19.107" v="570"/>
        <pc:sldMkLst>
          <pc:docMk/>
          <pc:sldMk cId="2518232308" sldId="301"/>
        </pc:sldMkLst>
        <pc:spChg chg="add mod">
          <ac:chgData name="Seung ji Nam" userId="853140448c659f76" providerId="LiveId" clId="{99BFA923-8716-419E-A1A4-E114A0322269}" dt="2020-05-27T17:53:57.160" v="568" actId="6549"/>
          <ac:spMkLst>
            <pc:docMk/>
            <pc:sldMk cId="2518232308" sldId="301"/>
            <ac:spMk id="8" creationId="{EF83CD31-2DC6-457A-8E32-ACAF704690D6}"/>
          </ac:spMkLst>
        </pc:spChg>
        <pc:spChg chg="add mod">
          <ac:chgData name="Seung ji Nam" userId="853140448c659f76" providerId="LiveId" clId="{99BFA923-8716-419E-A1A4-E114A0322269}" dt="2020-05-27T17:52:18.850" v="532" actId="1076"/>
          <ac:spMkLst>
            <pc:docMk/>
            <pc:sldMk cId="2518232308" sldId="301"/>
            <ac:spMk id="15" creationId="{BCD8BD76-6A2D-424C-B044-13BEBFADD5D2}"/>
          </ac:spMkLst>
        </pc:spChg>
        <pc:spChg chg="add mod">
          <ac:chgData name="Seung ji Nam" userId="853140448c659f76" providerId="LiveId" clId="{99BFA923-8716-419E-A1A4-E114A0322269}" dt="2020-05-27T17:52:28.501" v="533" actId="1076"/>
          <ac:spMkLst>
            <pc:docMk/>
            <pc:sldMk cId="2518232308" sldId="301"/>
            <ac:spMk id="17" creationId="{D023B6B1-E9CC-4A6C-8CC0-4E615F791768}"/>
          </ac:spMkLst>
        </pc:spChg>
        <pc:picChg chg="add mod ord">
          <ac:chgData name="Seung ji Nam" userId="853140448c659f76" providerId="LiveId" clId="{99BFA923-8716-419E-A1A4-E114A0322269}" dt="2020-05-27T17:51:42.847" v="503" actId="14100"/>
          <ac:picMkLst>
            <pc:docMk/>
            <pc:sldMk cId="2518232308" sldId="301"/>
            <ac:picMk id="2" creationId="{5507BD99-7264-46BE-9959-B7C91B69C7AE}"/>
          </ac:picMkLst>
        </pc:picChg>
        <pc:picChg chg="add mod ord">
          <ac:chgData name="Seung ji Nam" userId="853140448c659f76" providerId="LiveId" clId="{99BFA923-8716-419E-A1A4-E114A0322269}" dt="2020-05-27T17:51:40.354" v="502" actId="14100"/>
          <ac:picMkLst>
            <pc:docMk/>
            <pc:sldMk cId="2518232308" sldId="301"/>
            <ac:picMk id="3" creationId="{4E33EAE5-CC1A-433F-8985-5E1FC3E7CDF5}"/>
          </ac:picMkLst>
        </pc:picChg>
        <pc:picChg chg="del">
          <ac:chgData name="Seung ji Nam" userId="853140448c659f76" providerId="LiveId" clId="{99BFA923-8716-419E-A1A4-E114A0322269}" dt="2020-05-27T16:18:42.558" v="362" actId="478"/>
          <ac:picMkLst>
            <pc:docMk/>
            <pc:sldMk cId="2518232308" sldId="301"/>
            <ac:picMk id="4" creationId="{0CD62723-089E-438E-A6FF-227C02E788F3}"/>
          </ac:picMkLst>
        </pc:picChg>
        <pc:picChg chg="del">
          <ac:chgData name="Seung ji Nam" userId="853140448c659f76" providerId="LiveId" clId="{99BFA923-8716-419E-A1A4-E114A0322269}" dt="2020-05-27T16:18:43.842" v="363" actId="478"/>
          <ac:picMkLst>
            <pc:docMk/>
            <pc:sldMk cId="2518232308" sldId="301"/>
            <ac:picMk id="5" creationId="{1CFD54C6-5C70-49D5-9226-209172BCE76B}"/>
          </ac:picMkLst>
        </pc:picChg>
        <pc:picChg chg="add mod ord">
          <ac:chgData name="Seung ji Nam" userId="853140448c659f76" providerId="LiveId" clId="{99BFA923-8716-419E-A1A4-E114A0322269}" dt="2020-05-27T17:51:06.159" v="495" actId="1076"/>
          <ac:picMkLst>
            <pc:docMk/>
            <pc:sldMk cId="2518232308" sldId="301"/>
            <ac:picMk id="6" creationId="{C4732172-5ADA-4968-8E35-EA7A8650CC36}"/>
          </ac:picMkLst>
        </pc:picChg>
        <pc:picChg chg="add mod ord">
          <ac:chgData name="Seung ji Nam" userId="853140448c659f76" providerId="LiveId" clId="{99BFA923-8716-419E-A1A4-E114A0322269}" dt="2020-05-27T17:51:09.073" v="496" actId="1076"/>
          <ac:picMkLst>
            <pc:docMk/>
            <pc:sldMk cId="2518232308" sldId="301"/>
            <ac:picMk id="7" creationId="{437C71C6-8DDD-4220-977B-BCFE1DD49E99}"/>
          </ac:picMkLst>
        </pc:picChg>
        <pc:cxnChg chg="add del">
          <ac:chgData name="Seung ji Nam" userId="853140448c659f76" providerId="LiveId" clId="{99BFA923-8716-419E-A1A4-E114A0322269}" dt="2020-05-27T17:01:23.692" v="406" actId="26606"/>
          <ac:cxnSpMkLst>
            <pc:docMk/>
            <pc:sldMk cId="2518232308" sldId="301"/>
            <ac:cxnSpMk id="9" creationId="{91B6081D-D3E8-4209-B85B-EB1C655A6272}"/>
          </ac:cxnSpMkLst>
        </pc:cxnChg>
        <pc:cxnChg chg="add del">
          <ac:chgData name="Seung ji Nam" userId="853140448c659f76" providerId="LiveId" clId="{99BFA923-8716-419E-A1A4-E114A0322269}" dt="2020-05-27T17:01:23.692" v="406" actId="26606"/>
          <ac:cxnSpMkLst>
            <pc:docMk/>
            <pc:sldMk cId="2518232308" sldId="301"/>
            <ac:cxnSpMk id="10" creationId="{28CA55E4-1295-45C8-BA05-5A9E705B749A}"/>
          </ac:cxnSpMkLst>
        </pc:cxnChg>
        <pc:cxnChg chg="add del">
          <ac:chgData name="Seung ji Nam" userId="853140448c659f76" providerId="LiveId" clId="{99BFA923-8716-419E-A1A4-E114A0322269}" dt="2020-05-27T17:01:23.692" v="406" actId="26606"/>
          <ac:cxnSpMkLst>
            <pc:docMk/>
            <pc:sldMk cId="2518232308" sldId="301"/>
            <ac:cxnSpMk id="11" creationId="{08C5794E-A9A1-4A23-AF68-C79A7822334C}"/>
          </ac:cxnSpMkLst>
        </pc:cxnChg>
        <pc:cxnChg chg="add del">
          <ac:chgData name="Seung ji Nam" userId="853140448c659f76" providerId="LiveId" clId="{99BFA923-8716-419E-A1A4-E114A0322269}" dt="2020-05-27T16:22:39.120" v="400" actId="26606"/>
          <ac:cxnSpMkLst>
            <pc:docMk/>
            <pc:sldMk cId="2518232308" sldId="301"/>
            <ac:cxnSpMk id="12" creationId="{50DA1EB8-87CF-4588-A1FD-4756F9A28F6B}"/>
          </ac:cxnSpMkLst>
        </pc:cxnChg>
        <pc:cxnChg chg="add del">
          <ac:chgData name="Seung ji Nam" userId="853140448c659f76" providerId="LiveId" clId="{99BFA923-8716-419E-A1A4-E114A0322269}" dt="2020-05-27T16:22:39.120" v="400" actId="26606"/>
          <ac:cxnSpMkLst>
            <pc:docMk/>
            <pc:sldMk cId="2518232308" sldId="301"/>
            <ac:cxnSpMk id="14" creationId="{D7A4E378-EA57-47B9-B1EB-58B998F6CFFB}"/>
          </ac:cxnSpMkLst>
        </pc:cxnChg>
        <pc:cxnChg chg="add del">
          <ac:chgData name="Seung ji Nam" userId="853140448c659f76" providerId="LiveId" clId="{99BFA923-8716-419E-A1A4-E114A0322269}" dt="2020-05-27T16:22:39.120" v="400" actId="26606"/>
          <ac:cxnSpMkLst>
            <pc:docMk/>
            <pc:sldMk cId="2518232308" sldId="301"/>
            <ac:cxnSpMk id="16" creationId="{D2B31ED6-76F0-425A-9A41-C947AEF9C145}"/>
          </ac:cxnSpMkLst>
        </pc:cxnChg>
        <pc:cxnChg chg="add mod">
          <ac:chgData name="Seung ji Nam" userId="853140448c659f76" providerId="LiveId" clId="{99BFA923-8716-419E-A1A4-E114A0322269}" dt="2020-05-27T17:52:13.003" v="530" actId="1076"/>
          <ac:cxnSpMkLst>
            <pc:docMk/>
            <pc:sldMk cId="2518232308" sldId="301"/>
            <ac:cxnSpMk id="18" creationId="{2903F5EF-670E-4E8C-AD0B-752F21CC98DB}"/>
          </ac:cxnSpMkLst>
        </pc:cxnChg>
      </pc:sldChg>
      <pc:sldChg chg="add del ord setBg">
        <pc:chgData name="Seung ji Nam" userId="853140448c659f76" providerId="LiveId" clId="{99BFA923-8716-419E-A1A4-E114A0322269}" dt="2020-05-27T18:10:06.605" v="895" actId="47"/>
        <pc:sldMkLst>
          <pc:docMk/>
          <pc:sldMk cId="2693411130" sldId="302"/>
        </pc:sldMkLst>
      </pc:sldChg>
      <pc:sldChg chg="addSp delSp modSp new mod setBg">
        <pc:chgData name="Seung ji Nam" userId="853140448c659f76" providerId="LiveId" clId="{99BFA923-8716-419E-A1A4-E114A0322269}" dt="2020-05-27T18:06:05.312" v="830" actId="20577"/>
        <pc:sldMkLst>
          <pc:docMk/>
          <pc:sldMk cId="3618158630" sldId="303"/>
        </pc:sldMkLst>
        <pc:spChg chg="del">
          <ac:chgData name="Seung ji Nam" userId="853140448c659f76" providerId="LiveId" clId="{99BFA923-8716-419E-A1A4-E114A0322269}" dt="2020-05-27T17:32:38.216" v="431" actId="478"/>
          <ac:spMkLst>
            <pc:docMk/>
            <pc:sldMk cId="3618158630" sldId="303"/>
            <ac:spMk id="2" creationId="{038D0487-823C-4B1A-8644-13BC0D80C551}"/>
          </ac:spMkLst>
        </pc:spChg>
        <pc:spChg chg="del">
          <ac:chgData name="Seung ji Nam" userId="853140448c659f76" providerId="LiveId" clId="{99BFA923-8716-419E-A1A4-E114A0322269}" dt="2020-05-27T17:32:34.859" v="430" actId="478"/>
          <ac:spMkLst>
            <pc:docMk/>
            <pc:sldMk cId="3618158630" sldId="303"/>
            <ac:spMk id="3" creationId="{B97575D2-9ED8-437E-A14F-5A7C02926362}"/>
          </ac:spMkLst>
        </pc:spChg>
        <pc:spChg chg="add del mod">
          <ac:chgData name="Seung ji Nam" userId="853140448c659f76" providerId="LiveId" clId="{99BFA923-8716-419E-A1A4-E114A0322269}" dt="2020-05-27T17:57:10.706" v="582"/>
          <ac:spMkLst>
            <pc:docMk/>
            <pc:sldMk cId="3618158630" sldId="303"/>
            <ac:spMk id="5" creationId="{281AC070-F6C7-47E3-9A90-8EF9478F3BE0}"/>
          </ac:spMkLst>
        </pc:spChg>
        <pc:spChg chg="add del mod">
          <ac:chgData name="Seung ji Nam" userId="853140448c659f76" providerId="LiveId" clId="{99BFA923-8716-419E-A1A4-E114A0322269}" dt="2020-05-27T18:02:45.225" v="596" actId="47"/>
          <ac:spMkLst>
            <pc:docMk/>
            <pc:sldMk cId="3618158630" sldId="303"/>
            <ac:spMk id="7" creationId="{B0C5EEBF-015D-46DE-AC19-E297B9650819}"/>
          </ac:spMkLst>
        </pc:spChg>
        <pc:spChg chg="add mod">
          <ac:chgData name="Seung ji Nam" userId="853140448c659f76" providerId="LiveId" clId="{99BFA923-8716-419E-A1A4-E114A0322269}" dt="2020-05-27T18:06:05.312" v="830" actId="20577"/>
          <ac:spMkLst>
            <pc:docMk/>
            <pc:sldMk cId="3618158630" sldId="303"/>
            <ac:spMk id="10" creationId="{8691350B-A0ED-4513-AE67-54643A8EEC76}"/>
          </ac:spMkLst>
        </pc:spChg>
        <pc:picChg chg="add mod">
          <ac:chgData name="Seung ji Nam" userId="853140448c659f76" providerId="LiveId" clId="{99BFA923-8716-419E-A1A4-E114A0322269}" dt="2020-05-27T18:00:46.271" v="587" actId="1076"/>
          <ac:picMkLst>
            <pc:docMk/>
            <pc:sldMk cId="3618158630" sldId="303"/>
            <ac:picMk id="4" creationId="{29D9DE23-DA0F-4BEA-95BC-B471E618AF8E}"/>
          </ac:picMkLst>
        </pc:picChg>
        <pc:picChg chg="add mod">
          <ac:chgData name="Seung ji Nam" userId="853140448c659f76" providerId="LiveId" clId="{99BFA923-8716-419E-A1A4-E114A0322269}" dt="2020-05-27T18:00:44.728" v="586" actId="1076"/>
          <ac:picMkLst>
            <pc:docMk/>
            <pc:sldMk cId="3618158630" sldId="303"/>
            <ac:picMk id="6" creationId="{4D261CF0-1521-48C9-B388-F67642F89181}"/>
          </ac:picMkLst>
        </pc:picChg>
        <pc:picChg chg="add del mod modCrop">
          <ac:chgData name="Seung ji Nam" userId="853140448c659f76" providerId="LiveId" clId="{99BFA923-8716-419E-A1A4-E114A0322269}" dt="2020-05-27T18:04:40.913" v="599" actId="478"/>
          <ac:picMkLst>
            <pc:docMk/>
            <pc:sldMk cId="3618158630" sldId="303"/>
            <ac:picMk id="8" creationId="{5E1089DC-1C87-41E7-958B-3AF0F1D67318}"/>
          </ac:picMkLst>
        </pc:picChg>
        <pc:picChg chg="add mod">
          <ac:chgData name="Seung ji Nam" userId="853140448c659f76" providerId="LiveId" clId="{99BFA923-8716-419E-A1A4-E114A0322269}" dt="2020-05-27T18:04:59.558" v="603" actId="14100"/>
          <ac:picMkLst>
            <pc:docMk/>
            <pc:sldMk cId="3618158630" sldId="303"/>
            <ac:picMk id="9" creationId="{88C11418-D073-40A3-A004-0CEA8F580F0E}"/>
          </ac:picMkLst>
        </pc:picChg>
      </pc:sldChg>
      <pc:sldChg chg="addSp delSp modSp new mod setBg">
        <pc:chgData name="Seung ji Nam" userId="853140448c659f76" providerId="LiveId" clId="{99BFA923-8716-419E-A1A4-E114A0322269}" dt="2020-05-27T18:09:48.972" v="894"/>
        <pc:sldMkLst>
          <pc:docMk/>
          <pc:sldMk cId="722158059" sldId="304"/>
        </pc:sldMkLst>
        <pc:spChg chg="del">
          <ac:chgData name="Seung ji Nam" userId="853140448c659f76" providerId="LiveId" clId="{99BFA923-8716-419E-A1A4-E114A0322269}" dt="2020-05-27T18:07:23.253" v="835" actId="478"/>
          <ac:spMkLst>
            <pc:docMk/>
            <pc:sldMk cId="722158059" sldId="304"/>
            <ac:spMk id="2" creationId="{16989DD0-4A21-48E6-8BC5-6D0D56249096}"/>
          </ac:spMkLst>
        </pc:spChg>
        <pc:spChg chg="del">
          <ac:chgData name="Seung ji Nam" userId="853140448c659f76" providerId="LiveId" clId="{99BFA923-8716-419E-A1A4-E114A0322269}" dt="2020-05-27T18:07:21.892" v="834" actId="478"/>
          <ac:spMkLst>
            <pc:docMk/>
            <pc:sldMk cId="722158059" sldId="304"/>
            <ac:spMk id="3" creationId="{62F782EA-4F9C-4F9F-8C01-3E930CE0A774}"/>
          </ac:spMkLst>
        </pc:spChg>
        <pc:spChg chg="add mod">
          <ac:chgData name="Seung ji Nam" userId="853140448c659f76" providerId="LiveId" clId="{99BFA923-8716-419E-A1A4-E114A0322269}" dt="2020-05-27T18:09:48.972" v="894"/>
          <ac:spMkLst>
            <pc:docMk/>
            <pc:sldMk cId="722158059" sldId="304"/>
            <ac:spMk id="6" creationId="{1E4823C2-05A8-4CD6-BCF3-44CE34649E76}"/>
          </ac:spMkLst>
        </pc:spChg>
        <pc:spChg chg="add mod">
          <ac:chgData name="Seung ji Nam" userId="853140448c659f76" providerId="LiveId" clId="{99BFA923-8716-419E-A1A4-E114A0322269}" dt="2020-05-27T18:09:35.132" v="892"/>
          <ac:spMkLst>
            <pc:docMk/>
            <pc:sldMk cId="722158059" sldId="304"/>
            <ac:spMk id="7" creationId="{2AC5B0DC-7DE3-4AD4-AB6C-65AFA08AF729}"/>
          </ac:spMkLst>
        </pc:spChg>
        <pc:picChg chg="add mod">
          <ac:chgData name="Seung ji Nam" userId="853140448c659f76" providerId="LiveId" clId="{99BFA923-8716-419E-A1A4-E114A0322269}" dt="2020-05-27T18:07:37.273" v="843" actId="1076"/>
          <ac:picMkLst>
            <pc:docMk/>
            <pc:sldMk cId="722158059" sldId="304"/>
            <ac:picMk id="4" creationId="{1F352697-B802-4074-B3A0-0154A2E29C7C}"/>
          </ac:picMkLst>
        </pc:picChg>
        <pc:picChg chg="add mod">
          <ac:chgData name="Seung ji Nam" userId="853140448c659f76" providerId="LiveId" clId="{99BFA923-8716-419E-A1A4-E114A0322269}" dt="2020-05-27T18:08:32.905" v="848" actId="1076"/>
          <ac:picMkLst>
            <pc:docMk/>
            <pc:sldMk cId="722158059" sldId="304"/>
            <ac:picMk id="5" creationId="{6E6EB1D1-1598-47EF-846C-B329BE2548DD}"/>
          </ac:picMkLst>
        </pc:picChg>
      </pc:sldChg>
      <pc:sldChg chg="addSp delSp modSp new mod ord setBg">
        <pc:chgData name="Seung ji Nam" userId="853140448c659f76" providerId="LiveId" clId="{99BFA923-8716-419E-A1A4-E114A0322269}" dt="2020-05-27T17:54:21.152" v="572"/>
        <pc:sldMkLst>
          <pc:docMk/>
          <pc:sldMk cId="3086694012" sldId="305"/>
        </pc:sldMkLst>
        <pc:spChg chg="del">
          <ac:chgData name="Seung ji Nam" userId="853140448c659f76" providerId="LiveId" clId="{99BFA923-8716-419E-A1A4-E114A0322269}" dt="2020-05-27T17:49:07.741" v="437" actId="478"/>
          <ac:spMkLst>
            <pc:docMk/>
            <pc:sldMk cId="3086694012" sldId="305"/>
            <ac:spMk id="2" creationId="{33D10DC5-3047-4C56-BDAA-8DB0C720ABA2}"/>
          </ac:spMkLst>
        </pc:spChg>
        <pc:spChg chg="del">
          <ac:chgData name="Seung ji Nam" userId="853140448c659f76" providerId="LiveId" clId="{99BFA923-8716-419E-A1A4-E114A0322269}" dt="2020-05-27T17:49:06.193" v="436" actId="478"/>
          <ac:spMkLst>
            <pc:docMk/>
            <pc:sldMk cId="3086694012" sldId="305"/>
            <ac:spMk id="3" creationId="{5247DB19-9835-4DF2-8694-FED5E6070B0A}"/>
          </ac:spMkLst>
        </pc:spChg>
        <pc:spChg chg="add mod">
          <ac:chgData name="Seung ji Nam" userId="853140448c659f76" providerId="LiveId" clId="{99BFA923-8716-419E-A1A4-E114A0322269}" dt="2020-05-27T17:50:59.620" v="494" actId="1076"/>
          <ac:spMkLst>
            <pc:docMk/>
            <pc:sldMk cId="3086694012" sldId="305"/>
            <ac:spMk id="5" creationId="{8FACA0AA-77D1-446A-A9B4-F80E3B0D4473}"/>
          </ac:spMkLst>
        </pc:spChg>
        <pc:spChg chg="add mod">
          <ac:chgData name="Seung ji Nam" userId="853140448c659f76" providerId="LiveId" clId="{99BFA923-8716-419E-A1A4-E114A0322269}" dt="2020-05-27T17:50:53.902" v="493" actId="403"/>
          <ac:spMkLst>
            <pc:docMk/>
            <pc:sldMk cId="3086694012" sldId="305"/>
            <ac:spMk id="6" creationId="{ADFB2173-B176-4769-9D1C-E07F5E686613}"/>
          </ac:spMkLst>
        </pc:spChg>
        <pc:spChg chg="add mod">
          <ac:chgData name="Seung ji Nam" userId="853140448c659f76" providerId="LiveId" clId="{99BFA923-8716-419E-A1A4-E114A0322269}" dt="2020-05-27T17:53:53.258" v="567" actId="6549"/>
          <ac:spMkLst>
            <pc:docMk/>
            <pc:sldMk cId="3086694012" sldId="305"/>
            <ac:spMk id="12" creationId="{0E99DA65-7C13-447C-80E5-F92595EB1063}"/>
          </ac:spMkLst>
        </pc:spChg>
        <pc:picChg chg="add mod">
          <ac:chgData name="Seung ji Nam" userId="853140448c659f76" providerId="LiveId" clId="{99BFA923-8716-419E-A1A4-E114A0322269}" dt="2020-05-27T17:49:28.407" v="443" actId="1076"/>
          <ac:picMkLst>
            <pc:docMk/>
            <pc:sldMk cId="3086694012" sldId="305"/>
            <ac:picMk id="4" creationId="{362AF1DC-8FFF-4DC3-B3A7-3E2F21E79D30}"/>
          </ac:picMkLst>
        </pc:picChg>
        <pc:cxnChg chg="add mod">
          <ac:chgData name="Seung ji Nam" userId="853140448c659f76" providerId="LiveId" clId="{99BFA923-8716-419E-A1A4-E114A0322269}" dt="2020-05-27T17:50:50.925" v="492" actId="14100"/>
          <ac:cxnSpMkLst>
            <pc:docMk/>
            <pc:sldMk cId="3086694012" sldId="305"/>
            <ac:cxnSpMk id="8" creationId="{9AB47FC6-EE6D-4147-8C92-8C3FFA2A9532}"/>
          </ac:cxnSpMkLst>
        </pc:cxnChg>
      </pc:sldChg>
      <pc:sldChg chg="addSp delSp modSp new del mod setBg">
        <pc:chgData name="Seung ji Nam" userId="853140448c659f76" providerId="LiveId" clId="{99BFA923-8716-419E-A1A4-E114A0322269}" dt="2020-05-27T18:21:21.442" v="2008" actId="47"/>
        <pc:sldMkLst>
          <pc:docMk/>
          <pc:sldMk cId="1703352803" sldId="306"/>
        </pc:sldMkLst>
        <pc:spChg chg="del">
          <ac:chgData name="Seung ji Nam" userId="853140448c659f76" providerId="LiveId" clId="{99BFA923-8716-419E-A1A4-E114A0322269}" dt="2020-05-27T18:11:27.622" v="905"/>
          <ac:spMkLst>
            <pc:docMk/>
            <pc:sldMk cId="1703352803" sldId="306"/>
            <ac:spMk id="2" creationId="{F9EDF15F-DA60-4314-BBC3-598F3E8A04E3}"/>
          </ac:spMkLst>
        </pc:spChg>
        <pc:spChg chg="del mod">
          <ac:chgData name="Seung ji Nam" userId="853140448c659f76" providerId="LiveId" clId="{99BFA923-8716-419E-A1A4-E114A0322269}" dt="2020-05-27T18:11:12.085" v="903" actId="478"/>
          <ac:spMkLst>
            <pc:docMk/>
            <pc:sldMk cId="1703352803" sldId="306"/>
            <ac:spMk id="3" creationId="{8205BA97-2ABD-400A-93F0-55F6B2975A3F}"/>
          </ac:spMkLst>
        </pc:spChg>
        <pc:spChg chg="add del mod">
          <ac:chgData name="Seung ji Nam" userId="853140448c659f76" providerId="LiveId" clId="{99BFA923-8716-419E-A1A4-E114A0322269}" dt="2020-05-27T18:11:26.357" v="904" actId="478"/>
          <ac:spMkLst>
            <pc:docMk/>
            <pc:sldMk cId="1703352803" sldId="306"/>
            <ac:spMk id="5" creationId="{216AB478-D3DC-4144-AA01-98F375B67199}"/>
          </ac:spMkLst>
        </pc:spChg>
        <pc:spChg chg="add mod">
          <ac:chgData name="Seung ji Nam" userId="853140448c659f76" providerId="LiveId" clId="{99BFA923-8716-419E-A1A4-E114A0322269}" dt="2020-05-27T18:21:05.510" v="2004" actId="1076"/>
          <ac:spMkLst>
            <pc:docMk/>
            <pc:sldMk cId="1703352803" sldId="306"/>
            <ac:spMk id="6" creationId="{67C66178-0263-4E8E-89DB-921720C8CE53}"/>
          </ac:spMkLst>
        </pc:spChg>
        <pc:spChg chg="add mod">
          <ac:chgData name="Seung ji Nam" userId="853140448c659f76" providerId="LiveId" clId="{99BFA923-8716-419E-A1A4-E114A0322269}" dt="2020-05-27T18:21:09.230" v="2005" actId="1076"/>
          <ac:spMkLst>
            <pc:docMk/>
            <pc:sldMk cId="1703352803" sldId="306"/>
            <ac:spMk id="7" creationId="{ECC49002-8D14-46C4-BAFA-CD34DD482D78}"/>
          </ac:spMkLst>
        </pc:spChg>
      </pc:sldChg>
      <pc:sldChg chg="new del">
        <pc:chgData name="Seung ji Nam" userId="853140448c659f76" providerId="LiveId" clId="{99BFA923-8716-419E-A1A4-E114A0322269}" dt="2020-05-27T18:10:08.121" v="896" actId="47"/>
        <pc:sldMkLst>
          <pc:docMk/>
          <pc:sldMk cId="2023508628" sldId="307"/>
        </pc:sldMkLst>
      </pc:sldChg>
      <pc:sldChg chg="addSp delSp modSp add mod ord setBg">
        <pc:chgData name="Seung ji Nam" userId="853140448c659f76" providerId="LiveId" clId="{99BFA923-8716-419E-A1A4-E114A0322269}" dt="2020-05-27T18:22:43.694" v="2134" actId="1076"/>
        <pc:sldMkLst>
          <pc:docMk/>
          <pc:sldMk cId="2443989203" sldId="307"/>
        </pc:sldMkLst>
        <pc:spChg chg="add del mod">
          <ac:chgData name="Seung ji Nam" userId="853140448c659f76" providerId="LiveId" clId="{99BFA923-8716-419E-A1A4-E114A0322269}" dt="2020-05-27T18:21:31.223" v="2012" actId="478"/>
          <ac:spMkLst>
            <pc:docMk/>
            <pc:sldMk cId="2443989203" sldId="307"/>
            <ac:spMk id="3" creationId="{C61CECD0-C6A7-421A-ABE3-F75D95FAA8A2}"/>
          </ac:spMkLst>
        </pc:spChg>
        <pc:spChg chg="del">
          <ac:chgData name="Seung ji Nam" userId="853140448c659f76" providerId="LiveId" clId="{99BFA923-8716-419E-A1A4-E114A0322269}" dt="2020-05-27T18:21:25.842" v="2009" actId="478"/>
          <ac:spMkLst>
            <pc:docMk/>
            <pc:sldMk cId="2443989203" sldId="307"/>
            <ac:spMk id="6" creationId="{67C66178-0263-4E8E-89DB-921720C8CE53}"/>
          </ac:spMkLst>
        </pc:spChg>
        <pc:spChg chg="mod">
          <ac:chgData name="Seung ji Nam" userId="853140448c659f76" providerId="LiveId" clId="{99BFA923-8716-419E-A1A4-E114A0322269}" dt="2020-05-27T18:21:35.573" v="2013" actId="1076"/>
          <ac:spMkLst>
            <pc:docMk/>
            <pc:sldMk cId="2443989203" sldId="307"/>
            <ac:spMk id="7" creationId="{ECC49002-8D14-46C4-BAFA-CD34DD482D78}"/>
          </ac:spMkLst>
        </pc:spChg>
        <pc:spChg chg="add mod">
          <ac:chgData name="Seung ji Nam" userId="853140448c659f76" providerId="LiveId" clId="{99BFA923-8716-419E-A1A4-E114A0322269}" dt="2020-05-27T18:22:43.694" v="2134" actId="1076"/>
          <ac:spMkLst>
            <pc:docMk/>
            <pc:sldMk cId="2443989203" sldId="307"/>
            <ac:spMk id="8" creationId="{E0C830A0-A514-45FF-BCEA-3804CD410A52}"/>
          </ac:spMkLst>
        </pc:spChg>
      </pc:sldChg>
      <pc:sldChg chg="addSp delSp modSp add mod">
        <pc:chgData name="Seung ji Nam" userId="853140448c659f76" providerId="LiveId" clId="{99BFA923-8716-419E-A1A4-E114A0322269}" dt="2020-05-27T18:22:19.085" v="2076" actId="1076"/>
        <pc:sldMkLst>
          <pc:docMk/>
          <pc:sldMk cId="81343704" sldId="308"/>
        </pc:sldMkLst>
        <pc:spChg chg="add mod">
          <ac:chgData name="Seung ji Nam" userId="853140448c659f76" providerId="LiveId" clId="{99BFA923-8716-419E-A1A4-E114A0322269}" dt="2020-05-27T18:22:19.085" v="2076" actId="1076"/>
          <ac:spMkLst>
            <pc:docMk/>
            <pc:sldMk cId="81343704" sldId="308"/>
            <ac:spMk id="2" creationId="{55E2F810-0674-4ACB-91C6-8A32F6B9C5C5}"/>
          </ac:spMkLst>
        </pc:spChg>
        <pc:spChg chg="mod">
          <ac:chgData name="Seung ji Nam" userId="853140448c659f76" providerId="LiveId" clId="{99BFA923-8716-419E-A1A4-E114A0322269}" dt="2020-05-27T18:21:44.057" v="2015" actId="1076"/>
          <ac:spMkLst>
            <pc:docMk/>
            <pc:sldMk cId="81343704" sldId="308"/>
            <ac:spMk id="6" creationId="{67C66178-0263-4E8E-89DB-921720C8CE53}"/>
          </ac:spMkLst>
        </pc:spChg>
        <pc:spChg chg="del">
          <ac:chgData name="Seung ji Nam" userId="853140448c659f76" providerId="LiveId" clId="{99BFA923-8716-419E-A1A4-E114A0322269}" dt="2020-05-27T18:21:40.650" v="2014" actId="478"/>
          <ac:spMkLst>
            <pc:docMk/>
            <pc:sldMk cId="81343704" sldId="308"/>
            <ac:spMk id="7" creationId="{ECC49002-8D14-46C4-BAFA-CD34DD482D7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B0B7B-84FB-40FB-8D0C-F9B45BEB0B12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4AD99-0D42-4FE3-8F0F-B87F05737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48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781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67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982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619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앞에서 </a:t>
            </a:r>
            <a:r>
              <a:rPr lang="en-US" altLang="ko-KR" sz="1200" dirty="0"/>
              <a:t>Correlation </a:t>
            </a:r>
            <a:r>
              <a:rPr lang="ko-KR" altLang="en-US" sz="1200" dirty="0"/>
              <a:t>높은 변수를 </a:t>
            </a:r>
            <a:r>
              <a:rPr lang="en-US" altLang="ko-KR" sz="1200" dirty="0"/>
              <a:t>0.7 </a:t>
            </a:r>
            <a:r>
              <a:rPr lang="ko-KR" altLang="en-US" sz="1200" dirty="0"/>
              <a:t>기준으로 제거를 했더니 </a:t>
            </a:r>
            <a:r>
              <a:rPr lang="en-US" altLang="ko-KR" sz="1200" dirty="0"/>
              <a:t>37</a:t>
            </a:r>
            <a:r>
              <a:rPr lang="ko-KR" altLang="en-US" sz="1200" dirty="0"/>
              <a:t>개나 제거해서 너무 많이 제거한가 아닐까 생각이 들어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corr</a:t>
            </a:r>
            <a:r>
              <a:rPr lang="ko-KR" altLang="en-US" sz="1200" dirty="0"/>
              <a:t>가 높은 변수들 몇가지를 </a:t>
            </a:r>
            <a:r>
              <a:rPr lang="en-US" altLang="ko-KR" sz="1200" dirty="0" err="1"/>
              <a:t>pca</a:t>
            </a:r>
            <a:r>
              <a:rPr lang="ko-KR" altLang="en-US" sz="1200" dirty="0"/>
              <a:t>로 차원축소를 해보기로 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537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Corr</a:t>
            </a:r>
            <a:r>
              <a:rPr lang="en-US" altLang="ko-KR" dirty="0"/>
              <a:t> </a:t>
            </a:r>
            <a:r>
              <a:rPr lang="ko-KR" altLang="en-US" dirty="0"/>
              <a:t>높은 변수들 간에 하나씩 남기는 앞의 방법과 이렇게 몇가지는 </a:t>
            </a:r>
            <a:r>
              <a:rPr lang="en-US" altLang="ko-KR" dirty="0" err="1"/>
              <a:t>pca</a:t>
            </a:r>
            <a:r>
              <a:rPr lang="ko-KR" altLang="en-US" dirty="0"/>
              <a:t>로 축소하는 방법으로 해서 데이터에 다 한번씩 </a:t>
            </a:r>
            <a:r>
              <a:rPr lang="ko-KR" altLang="en-US" dirty="0" err="1"/>
              <a:t>돌려볼라생각중이다</a:t>
            </a:r>
            <a:r>
              <a:rPr lang="en-US" altLang="ko-KR" dirty="0"/>
              <a:t>~ (</a:t>
            </a:r>
            <a:r>
              <a:rPr lang="ko-KR" altLang="en-US" dirty="0"/>
              <a:t>말은 잘 정리해주세여 </a:t>
            </a:r>
            <a:r>
              <a:rPr lang="ko-KR" altLang="en-US" dirty="0" err="1"/>
              <a:t>ㅎㅎ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66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차원으로 축소 </a:t>
            </a:r>
            <a:r>
              <a:rPr lang="ko-KR" altLang="en-US" dirty="0" err="1"/>
              <a:t>괜찮아보인다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98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그냥 할말이 딱히 없으면</a:t>
            </a:r>
            <a:r>
              <a:rPr lang="en-US" altLang="ko-KR" dirty="0"/>
              <a:t>, </a:t>
            </a:r>
            <a:r>
              <a:rPr lang="ko-KR" altLang="en-US" dirty="0" err="1"/>
              <a:t>뺴꺼나</a:t>
            </a:r>
            <a:r>
              <a:rPr lang="ko-KR" altLang="en-US" dirty="0"/>
              <a:t> 그냥 그려봤다 하고 빠르게 넘어가도 </a:t>
            </a:r>
            <a:r>
              <a:rPr lang="ko-KR" altLang="en-US" dirty="0" err="1"/>
              <a:t>될거같아요</a:t>
            </a:r>
            <a:r>
              <a:rPr lang="en-US" altLang="ko-KR" dirty="0"/>
              <a:t>!! Plot </a:t>
            </a:r>
            <a:r>
              <a:rPr lang="ko-KR" altLang="en-US" dirty="0"/>
              <a:t>부분전체를 </a:t>
            </a:r>
            <a:r>
              <a:rPr lang="ko-KR" altLang="en-US" dirty="0" err="1"/>
              <a:t>빠르게넘어가도</a:t>
            </a:r>
            <a:r>
              <a:rPr lang="ko-KR" altLang="en-US" dirty="0"/>
              <a:t> 되고요</a:t>
            </a:r>
            <a:r>
              <a:rPr lang="en-US" altLang="ko-KR" dirty="0"/>
              <a:t>! </a:t>
            </a:r>
            <a:r>
              <a:rPr lang="ko-KR" altLang="en-US" dirty="0" err="1"/>
              <a:t>ㅎㅎ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929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945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20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dataset is about bankruptcy prediction of Polish companies. 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설명써져있는건데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생소한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(?)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아는듯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모르는듯한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기업들의 다양한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financial rate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들이 변수로 있었다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8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78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01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outlier</a:t>
            </a:r>
            <a:r>
              <a:rPr lang="ko-KR" altLang="en-US" sz="12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제거는 곧 데이터의 제거</a:t>
            </a:r>
            <a:r>
              <a:rPr lang="en-US" altLang="ko-KR" sz="12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-&gt; </a:t>
            </a:r>
            <a:r>
              <a:rPr lang="ko-KR" altLang="en-US" sz="12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최대한 적게 삭제</a:t>
            </a:r>
            <a:endParaRPr lang="en-US" altLang="ko-KR" sz="12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71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outlier</a:t>
            </a:r>
            <a:r>
              <a:rPr lang="ko-KR" altLang="en-US" sz="12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제거는 곧 데이터의 제거</a:t>
            </a:r>
            <a:r>
              <a:rPr lang="en-US" altLang="ko-KR" sz="12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-&gt; </a:t>
            </a:r>
            <a:r>
              <a:rPr lang="ko-KR" altLang="en-US" sz="12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최대한 적게 삭제</a:t>
            </a:r>
            <a:endParaRPr lang="en-US" altLang="ko-KR" sz="12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25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73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MICE </a:t>
            </a:r>
            <a:r>
              <a:rPr lang="ko-KR" altLang="en-US" dirty="0"/>
              <a:t>패키지는 </a:t>
            </a:r>
            <a:r>
              <a:rPr lang="en-US" altLang="ko-KR" dirty="0"/>
              <a:t>MI(</a:t>
            </a:r>
            <a:r>
              <a:rPr lang="en-US" altLang="ko-KR" dirty="0" err="1"/>
              <a:t>multipe</a:t>
            </a:r>
            <a:r>
              <a:rPr lang="en-US" altLang="ko-KR" dirty="0"/>
              <a:t> imputation) </a:t>
            </a:r>
            <a:r>
              <a:rPr lang="ko-KR" altLang="en-US" dirty="0"/>
              <a:t>방식으로 미싱 데이터를 </a:t>
            </a:r>
            <a:r>
              <a:rPr lang="ko-KR" altLang="en-US" dirty="0" err="1"/>
              <a:t>채워넣는</a:t>
            </a:r>
            <a:r>
              <a:rPr lang="ko-KR" altLang="en-US" dirty="0"/>
              <a:t> 방식이다</a:t>
            </a:r>
            <a:r>
              <a:rPr lang="en-US" altLang="ko-KR" dirty="0"/>
              <a:t>. Monte Carlo </a:t>
            </a:r>
            <a:r>
              <a:rPr lang="ko-KR" altLang="en-US" dirty="0"/>
              <a:t>방법을 통해 채워놓은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en-US" altLang="ko-KR" dirty="0"/>
              <a:t>complete dataset</a:t>
            </a:r>
            <a:r>
              <a:rPr lang="ko-KR" altLang="en-US" dirty="0"/>
              <a:t>을 만들고 그 결과를 합쳐 최종 결과물을 내놓는다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053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AD99-0D42-4FE3-8F0F-B87F057374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1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5B764D-E79E-4631-8002-0B6B3025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EEFD14-837D-4AAE-9F5A-36D96C6BC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6466BEF-B830-49B3-BC56-38901AFC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6521DF5-E5B1-4FF6-8A79-E1CDF5A1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F13DC66-2D5F-4916-BAF2-87A74670E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63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360912-F129-4810-9377-64990A79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6FA065-DA72-47B5-A53C-22D3DB0A2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9B445C0-7101-46FC-9B23-6B463B630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5A78CC6-BE53-423B-B850-07B484E2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8ACC70-6B14-4315-9649-5F79486F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4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F88601F-7A3A-4EB2-9D4F-1F0DFC1CEF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84097C8-9606-4232-A9DA-389696C99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F487CF-0996-4D06-85E8-56761F44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4EDA448-5134-4049-AD61-33178F3E8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3529A50-D0AB-446A-AF4E-C2BA8D54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2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A770579-597A-40E0-9056-DE2A3864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154B3BB-5C1B-4774-8CE0-B93FAFB7C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31755D8-BD86-41CE-94CC-C58F57B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875015-A823-4D2A-A13F-E74C24EF1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B6C5F6A-449A-4742-8F6D-D5D3CED5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89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5C11F1-8968-431B-936D-3CB45F28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DCC0F92-50A3-466E-BED4-8C0E56A45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B9A98A-299E-41B4-A712-D74EB340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C630BD-4629-4119-A259-58EF5274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CED4CA-149F-413C-859C-03ACD2D0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D99D46-E602-4DA0-8AA7-34BAD81B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34BCD66-CB30-4956-AD8D-E670B82F2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727F7D0-8EE2-4F78-825D-CFFB3DFE3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1351E3E-50AC-49E8-85A3-21363678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536B777-DFC5-42E7-BCBF-FD903C94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969C0CD-D4E6-4F91-ADBC-2AA48978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6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045E2B-93BD-4D0D-8314-8BA9634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89784A1-E6BA-48B2-A91B-22B6F53EF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F7E5301-44B4-4463-B7A8-73DD9FBEA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36D6346-91F7-439D-97C7-7466C6A56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6FEFD6C-B67F-4126-B2B2-16B9CB5DBB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C3F878B-EA91-4E33-AE12-2762524AD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9BEBEEB-7AA2-4244-B522-4B28E1DC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43B08BE-EBC3-4E0E-BC7F-338D5DE7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6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5F3A7-D128-45DE-8BFF-A2B7F54B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77911A2-F622-4C16-A7D5-E1DD06B92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491BDA9-2011-47D0-B3C2-30F3CFCB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88F8539-B895-4355-9E1F-5C4C00F95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4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9A175C55-3AE5-42EC-96D9-63190ABD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7BFD54B-B357-4349-8315-513AC912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1EEB8C4-A532-48C1-AB97-ED16F10E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04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DA3E6-2A6A-4492-B7FD-5245725E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E61D404-3937-409D-984A-49A95089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B3588FC-001D-4302-9B95-2928AE267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9455F8B-7E15-4FB7-AD1C-126AD0FDD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0D143C2-54AB-4F63-8BDB-F2A22A8F9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4568180-6BD0-4536-A89D-F9C8D66B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8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F2BE5E-6E97-44DE-B66C-697CE2EE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B65D510-382A-4C88-BC01-14FD5EC88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DD90711-8FEA-4327-9D9A-57CE385E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C986216-56EB-4168-8E10-57D6F948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90C8D4E-A4F9-444F-9BD0-C89767B2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C5106BB-CA83-4487-8102-77769FA2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7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250ED0F-6D50-409D-9B53-B0C193A0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D5E5090-3387-4FE0-8CE6-67BE968F5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35C0500-103C-488F-B01E-2FE81E913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F1213-B34E-426D-831B-06B9E36DEC65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AE90A51-438E-4AB6-948D-D540B1B22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2A53E64-8098-47AF-B3DB-7AAE69B70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B453C-C481-4CDD-9D55-6598E515E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3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Polish+companies+bankruptcy+dat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isticsglobe.com/predictive-mean-matching-imputation-method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13757" y="1613535"/>
            <a:ext cx="8164487" cy="942975"/>
            <a:chOff x="2013757" y="1476375"/>
            <a:chExt cx="8164487" cy="9429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97070B46-48AA-4B48-9D5C-5E08123A4421}"/>
                </a:ext>
              </a:extLst>
            </p:cNvPr>
            <p:cNvSpPr txBox="1"/>
            <p:nvPr/>
          </p:nvSpPr>
          <p:spPr>
            <a:xfrm>
              <a:off x="2013757" y="1694503"/>
              <a:ext cx="816448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rgbClr val="C3B9A6"/>
                  </a:solidFill>
                  <a:latin typeface="KoPub돋움체 Bold" panose="00000800000000000000" pitchFamily="2" charset="-127"/>
                  <a:ea typeface="KoPub돋움체 Light" panose="00000300000000000000" pitchFamily="2" charset="-127"/>
                </a:rPr>
                <a:t>Classification</a:t>
              </a:r>
              <a:endParaRPr lang="en-US" altLang="ko-KR" sz="35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33091F15-36E2-44E0-BCF7-1030B4432C2E}"/>
                </a:ext>
              </a:extLst>
            </p:cNvPr>
            <p:cNvGrpSpPr/>
            <p:nvPr/>
          </p:nvGrpSpPr>
          <p:grpSpPr>
            <a:xfrm>
              <a:off x="2843784" y="1476375"/>
              <a:ext cx="6711695" cy="942975"/>
              <a:chOff x="5448300" y="2638425"/>
              <a:chExt cx="3857625" cy="942975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xmlns="" id="{EAF8A31D-88BE-4BFE-9AB7-DDF48C740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8300" y="2886075"/>
                <a:ext cx="3857625" cy="0"/>
              </a:xfrm>
              <a:prstGeom prst="line">
                <a:avLst/>
              </a:prstGeom>
              <a:ln>
                <a:solidFill>
                  <a:srgbClr val="C3B9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xmlns="" id="{391CF251-26EB-4F0E-94F9-D38BBEAFE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8300" y="3429000"/>
                <a:ext cx="3857625" cy="0"/>
              </a:xfrm>
              <a:prstGeom prst="line">
                <a:avLst/>
              </a:prstGeom>
              <a:ln>
                <a:solidFill>
                  <a:srgbClr val="C3B9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xmlns="" id="{2E509401-9FFB-4247-B832-8E1084110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1650" y="2728752"/>
                <a:ext cx="0" cy="833551"/>
              </a:xfrm>
              <a:prstGeom prst="line">
                <a:avLst/>
              </a:prstGeom>
              <a:ln>
                <a:solidFill>
                  <a:srgbClr val="C3B9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xmlns="" id="{0A686302-5A25-486A-9330-39C7A42F6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9700" y="2638425"/>
                <a:ext cx="0" cy="942975"/>
              </a:xfrm>
              <a:prstGeom prst="line">
                <a:avLst/>
              </a:prstGeom>
              <a:ln>
                <a:solidFill>
                  <a:srgbClr val="C3B9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AD9C0D8B-FB2B-4D67-ABEF-6211FCA164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72550" y="2638425"/>
                <a:ext cx="0" cy="942975"/>
              </a:xfrm>
              <a:prstGeom prst="line">
                <a:avLst/>
              </a:prstGeom>
              <a:ln>
                <a:solidFill>
                  <a:srgbClr val="C3B9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7C59271-70CE-4F02-AD0C-61CE8B7A9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8300" y="3476578"/>
                <a:ext cx="3857625" cy="0"/>
              </a:xfrm>
              <a:prstGeom prst="line">
                <a:avLst/>
              </a:prstGeom>
              <a:ln>
                <a:solidFill>
                  <a:srgbClr val="C3B9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D7C5980A-3E76-4CCD-95DD-59CD22695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8300" y="2834027"/>
                <a:ext cx="3857625" cy="0"/>
              </a:xfrm>
              <a:prstGeom prst="line">
                <a:avLst/>
              </a:prstGeom>
              <a:ln>
                <a:solidFill>
                  <a:srgbClr val="C3B9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xmlns="" id="{472C8920-95F1-4485-B85E-B48A212E43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4025" y="2638425"/>
                <a:ext cx="0" cy="942975"/>
              </a:xfrm>
              <a:prstGeom prst="line">
                <a:avLst/>
              </a:prstGeom>
              <a:ln>
                <a:solidFill>
                  <a:srgbClr val="C3B9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2843784" y="4921013"/>
            <a:ext cx="6574536" cy="446515"/>
            <a:chOff x="2843784" y="4619261"/>
            <a:chExt cx="6574536" cy="4465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7BA6A3E-F216-430F-BA34-E96BDF5C12AA}"/>
                </a:ext>
              </a:extLst>
            </p:cNvPr>
            <p:cNvSpPr txBox="1"/>
            <p:nvPr/>
          </p:nvSpPr>
          <p:spPr>
            <a:xfrm>
              <a:off x="3277783" y="4619261"/>
              <a:ext cx="561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</a:t>
              </a:r>
              <a:r>
                <a:rPr lang="ko-KR" altLang="en-US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김민회 남승지 신예진 오태환 조민주 </a:t>
              </a:r>
              <a:r>
                <a:rPr lang="ko-KR" altLang="en-US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주일찬</a:t>
              </a:r>
              <a:endPara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2843784" y="5065776"/>
              <a:ext cx="65745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7070B46-48AA-4B48-9D5C-5E08123A4421}"/>
              </a:ext>
            </a:extLst>
          </p:cNvPr>
          <p:cNvSpPr txBox="1"/>
          <p:nvPr/>
        </p:nvSpPr>
        <p:spPr>
          <a:xfrm>
            <a:off x="2048807" y="2955164"/>
            <a:ext cx="813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600" dirty="0" err="1">
                <a:solidFill>
                  <a:srgbClr val="C3B9A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재무상태표와</a:t>
            </a:r>
            <a:r>
              <a:rPr lang="ko-KR" altLang="en-US" sz="4000" b="1" spc="600" dirty="0">
                <a:solidFill>
                  <a:srgbClr val="C3B9A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b="1" spc="600" dirty="0">
                <a:solidFill>
                  <a:srgbClr val="C3B9A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b="1" spc="600" dirty="0">
                <a:solidFill>
                  <a:srgbClr val="C3B9A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후 파산 여부</a:t>
            </a:r>
          </a:p>
        </p:txBody>
      </p:sp>
    </p:spTree>
    <p:extLst>
      <p:ext uri="{BB962C8B-B14F-4D97-AF65-F5344CB8AC3E}">
        <p14:creationId xmlns:p14="http://schemas.microsoft.com/office/powerpoint/2010/main" val="2124909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380784" y="545544"/>
            <a:ext cx="498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Correlation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높은 변수 제거 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0.7</a:t>
            </a:r>
            <a:endParaRPr lang="ko-KR" altLang="en-US" sz="20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19205" y="6050638"/>
            <a:ext cx="4231973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X32, X47, X52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X47</a:t>
            </a:r>
            <a:endParaRPr lang="ko-KR" altLang="en-US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7703468" y="1543456"/>
            <a:ext cx="498834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Correlation </a:t>
            </a:r>
            <a:r>
              <a:rPr lang="ko-KR" altLang="en-US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바탕으로</a:t>
            </a:r>
            <a:endParaRPr lang="en-US" altLang="ko-KR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그룹에서 대표 항목 선정</a:t>
            </a:r>
            <a:endParaRPr lang="en-US" altLang="ko-KR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총 </a:t>
            </a:r>
            <a:r>
              <a:rPr lang="en-US" altLang="ko-KR" b="1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37</a:t>
            </a:r>
            <a:r>
              <a:rPr lang="ko-KR" altLang="en-US" b="1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 변수 제거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35" y="2141484"/>
            <a:ext cx="3593696" cy="36878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4426078" y="6050638"/>
            <a:ext cx="498834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X4, X40, X46, X50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X46</a:t>
            </a:r>
            <a:endParaRPr lang="ko-KR" altLang="en-US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67139" y="2875646"/>
            <a:ext cx="1861005" cy="254002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64748"/>
                </a:solidFill>
              </a:rPr>
              <a:t>X1, X5, X6, X9, X10, X15, X17, X18, X19, X20, X21, X26, X27, X29, X41, X42, X45, X46, X47, X54, X55, X57, X59, X60, X61, X63, X64</a:t>
            </a:r>
            <a:endParaRPr lang="ko-KR" altLang="en-US" dirty="0">
              <a:solidFill>
                <a:srgbClr val="46474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2191986" y="1306853"/>
            <a:ext cx="498834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Example</a:t>
            </a:r>
            <a:endParaRPr lang="ko-KR" altLang="en-US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0C11D98-C828-467E-B811-550D7ABF2E57}"/>
              </a:ext>
            </a:extLst>
          </p:cNvPr>
          <p:cNvSpPr txBox="1"/>
          <p:nvPr/>
        </p:nvSpPr>
        <p:spPr>
          <a:xfrm>
            <a:off x="404327" y="282793"/>
            <a:ext cx="23598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설명변수 선택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62" y="2148199"/>
            <a:ext cx="3766116" cy="36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76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561D4F-0B8C-4181-85EB-1CC59AAC7135}"/>
              </a:ext>
            </a:extLst>
          </p:cNvPr>
          <p:cNvSpPr txBox="1"/>
          <p:nvPr/>
        </p:nvSpPr>
        <p:spPr>
          <a:xfrm>
            <a:off x="720287" y="1786758"/>
            <a:ext cx="15134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15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A1628A2-6696-4884-BA79-BDFFC7BCA474}"/>
              </a:ext>
            </a:extLst>
          </p:cNvPr>
          <p:cNvSpPr/>
          <p:nvPr/>
        </p:nvSpPr>
        <p:spPr>
          <a:xfrm>
            <a:off x="0" y="0"/>
            <a:ext cx="352425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813D87-3582-45E6-B767-45E730E926BD}"/>
              </a:ext>
            </a:extLst>
          </p:cNvPr>
          <p:cNvSpPr txBox="1"/>
          <p:nvPr/>
        </p:nvSpPr>
        <p:spPr>
          <a:xfrm>
            <a:off x="720287" y="3325640"/>
            <a:ext cx="425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EF821F-866B-46B0-94C9-148657AB0881}"/>
              </a:ext>
            </a:extLst>
          </p:cNvPr>
          <p:cNvSpPr txBox="1"/>
          <p:nvPr/>
        </p:nvSpPr>
        <p:spPr>
          <a:xfrm>
            <a:off x="1258177" y="4060577"/>
            <a:ext cx="51671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Correlation (0.70) 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높은 변수들 제거</a:t>
            </a:r>
            <a:endParaRPr lang="en-US" altLang="ko-KR" sz="2400" dirty="0">
              <a:solidFill>
                <a:srgbClr val="C3B9A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rgbClr val="FFFFC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Outlier </a:t>
            </a:r>
            <a:r>
              <a:rPr lang="ko-KR" altLang="en-US" sz="2400" b="1" dirty="0">
                <a:solidFill>
                  <a:srgbClr val="FFFFC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관측치 제거</a:t>
            </a:r>
            <a:endParaRPr lang="en-US" altLang="ko-KR" sz="2400" b="1" dirty="0">
              <a:solidFill>
                <a:srgbClr val="FFFFCC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NA Imputation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Skew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된 변수 </a:t>
            </a: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transformation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Scaling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03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-417772" y="278101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Outlier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801195" y="665992"/>
            <a:ext cx="498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Outlier 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6684425" y="3454345"/>
            <a:ext cx="4548505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outlier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공통적인 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 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조사</a:t>
            </a:r>
            <a:endParaRPr lang="en-US" altLang="ko-KR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 개 이상의 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Attr 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outlier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가지는 회사 총 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endParaRPr lang="en-US" altLang="ko-KR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i="1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(R</a:t>
            </a:r>
            <a:r>
              <a:rPr lang="ko-KR" altLang="en-US" sz="1500" i="1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표기</a:t>
            </a:r>
            <a:r>
              <a:rPr lang="en-US" altLang="ko-KR" sz="1500" i="1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18927"/>
              </p:ext>
            </p:extLst>
          </p:nvPr>
        </p:nvGraphicFramePr>
        <p:xfrm>
          <a:off x="905427" y="2123090"/>
          <a:ext cx="5389942" cy="4331682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776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13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1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회사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Attr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6818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sv-SE" altLang="ko-KR" sz="1500" dirty="0" smtClean="0"/>
                        <a:t>Attr17, Attr18, Attr29, Attr42, Attr46, Attr47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1594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sv-SE" altLang="ko-KR" sz="1500" dirty="0" smtClean="0"/>
                        <a:t>Attr21, Attr42, Attr61, Attr63, Attr64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2100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Attr17, Attr19, Attr26, Attr46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4680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Attr17, Attr26, Attr46, Attr63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3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4995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Attr18, Attr29, Attr60, Attr63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3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2556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Attr19, Attr42, Attr60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3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4120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Attr5, Attr45, Attr60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3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5305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Attr19, Attr21, Attr45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3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5936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Attr10, Attr19, Attr42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3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5811</a:t>
                      </a:r>
                      <a:endParaRPr lang="ko-KR" altLang="en-US" sz="15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Attr19, Attr26, Attr42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4183112" y="1142071"/>
            <a:ext cx="4235668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outlier </a:t>
            </a:r>
            <a:r>
              <a:rPr lang="ko-KR" altLang="en-US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기준</a:t>
            </a:r>
            <a:r>
              <a:rPr lang="en-US" altLang="ko-KR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변수에서 가장 작은</a:t>
            </a:r>
            <a:r>
              <a:rPr lang="en-US" altLang="ko-KR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큰 값 </a:t>
            </a:r>
            <a:r>
              <a:rPr lang="en-US" altLang="ko-KR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endParaRPr lang="en-US" altLang="ko-KR" sz="17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29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-417772" y="278101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Outlier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99" y="1954529"/>
            <a:ext cx="5260702" cy="31775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654" y="1954530"/>
            <a:ext cx="5219375" cy="3177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2615217" y="5132112"/>
            <a:ext cx="99253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spc="-15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 전</a:t>
            </a:r>
            <a:endParaRPr lang="en-US" altLang="ko-KR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8788369" y="5132112"/>
            <a:ext cx="992535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 후</a:t>
            </a:r>
            <a:endParaRPr lang="en-US" altLang="ko-KR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65415" y="5759978"/>
            <a:ext cx="10523385" cy="49456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altLang="ko-KR" sz="1700" dirty="0" smtClean="0">
                <a:solidFill>
                  <a:srgbClr val="464748"/>
                </a:solidFill>
              </a:rPr>
              <a:t>999,3134,3528,2556,2655,6425,6233,4942,4612,1935,2064,6818,1594,2100,4680,4995,4120,5305,5936,5811</a:t>
            </a:r>
            <a:endParaRPr lang="en-US" altLang="ko-KR" sz="1700" dirty="0">
              <a:solidFill>
                <a:srgbClr val="46474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801195" y="665992"/>
            <a:ext cx="498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Outlier 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801195" y="1102890"/>
            <a:ext cx="498834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Plot</a:t>
            </a:r>
            <a:r>
              <a:rPr lang="ko-KR" altLang="en-US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통해 눈에 띄는 </a:t>
            </a:r>
            <a:r>
              <a:rPr lang="en-US" altLang="ko-KR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outlier </a:t>
            </a:r>
            <a:r>
              <a:rPr lang="ko-KR" altLang="en-US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</a:t>
            </a:r>
            <a:endParaRPr lang="en-US" altLang="ko-KR" sz="17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3157AD0-E9A4-4254-B59C-9DB8A26C6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9" y="1937986"/>
            <a:ext cx="5260702" cy="321066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891608" y="1954529"/>
            <a:ext cx="405417" cy="368300"/>
          </a:xfrm>
          <a:prstGeom prst="ellipse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AFBABE2-E8F4-4EFE-8199-C2C148395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571" y="1954529"/>
            <a:ext cx="5238458" cy="32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0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561D4F-0B8C-4181-85EB-1CC59AAC7135}"/>
              </a:ext>
            </a:extLst>
          </p:cNvPr>
          <p:cNvSpPr txBox="1"/>
          <p:nvPr/>
        </p:nvSpPr>
        <p:spPr>
          <a:xfrm>
            <a:off x="720287" y="1786758"/>
            <a:ext cx="15134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15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A1628A2-6696-4884-BA79-BDFFC7BCA474}"/>
              </a:ext>
            </a:extLst>
          </p:cNvPr>
          <p:cNvSpPr/>
          <p:nvPr/>
        </p:nvSpPr>
        <p:spPr>
          <a:xfrm>
            <a:off x="0" y="0"/>
            <a:ext cx="352425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813D87-3582-45E6-B767-45E730E926BD}"/>
              </a:ext>
            </a:extLst>
          </p:cNvPr>
          <p:cNvSpPr txBox="1"/>
          <p:nvPr/>
        </p:nvSpPr>
        <p:spPr>
          <a:xfrm>
            <a:off x="720287" y="3325640"/>
            <a:ext cx="425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EF821F-866B-46B0-94C9-148657AB0881}"/>
              </a:ext>
            </a:extLst>
          </p:cNvPr>
          <p:cNvSpPr txBox="1"/>
          <p:nvPr/>
        </p:nvSpPr>
        <p:spPr>
          <a:xfrm>
            <a:off x="1258177" y="4060577"/>
            <a:ext cx="51671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Correlation (0.70) 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높은 변수들 제거</a:t>
            </a:r>
            <a:endParaRPr lang="en-US" altLang="ko-KR" sz="2400" dirty="0">
              <a:solidFill>
                <a:srgbClr val="C3B9A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Outlier 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관측치 제거</a:t>
            </a:r>
            <a:endParaRPr lang="en-US" altLang="ko-KR" sz="2400" dirty="0">
              <a:solidFill>
                <a:srgbClr val="C3B9A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rgbClr val="FFFFC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NA Imputation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Skew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된 변수 </a:t>
            </a: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transformation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Scaling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6044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129310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 Imputation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69974" y="1477127"/>
            <a:ext cx="6348726" cy="7793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700" dirty="0">
              <a:solidFill>
                <a:srgbClr val="464748"/>
              </a:solidFill>
            </a:endParaRPr>
          </a:p>
          <a:p>
            <a:pPr algn="just"/>
            <a:r>
              <a:rPr lang="en-US" altLang="ko-KR" sz="1500" dirty="0">
                <a:solidFill>
                  <a:srgbClr val="464748"/>
                </a:solidFill>
              </a:rPr>
              <a:t>Attr 33: 28    Attr 32: 72      Attr 24: 149    Attr 28: 162    Attr 60: 420</a:t>
            </a:r>
          </a:p>
          <a:p>
            <a:pPr algn="just"/>
            <a:r>
              <a:rPr lang="en-US" altLang="ko-KR" sz="1500" dirty="0">
                <a:solidFill>
                  <a:srgbClr val="464748"/>
                </a:solidFill>
              </a:rPr>
              <a:t>Attr 47: 57    Attr 21: 112    Attr 53: 162    Attr 64: 162    Attr 27: 462</a:t>
            </a:r>
          </a:p>
          <a:p>
            <a:pPr algn="just"/>
            <a:r>
              <a:rPr lang="en-US" altLang="ko-KR" sz="1500" dirty="0">
                <a:solidFill>
                  <a:srgbClr val="464748"/>
                </a:solidFill>
              </a:rPr>
              <a:t>Attr 52: 60    Attr 41: 142    Attr 54: 162    Attr 45: 418    Attr 37: 3100</a:t>
            </a:r>
          </a:p>
          <a:p>
            <a:pPr algn="just"/>
            <a:endParaRPr lang="en-US" altLang="ko-KR" sz="1700" dirty="0">
              <a:solidFill>
                <a:srgbClr val="464748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-899229" y="1413627"/>
            <a:ext cx="4988349" cy="84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NA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자료의 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50%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가까운</a:t>
            </a:r>
            <a:endParaRPr lang="en-US" altLang="ko-KR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X37 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8623300" y="2094944"/>
            <a:ext cx="12573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2977393" y="2913500"/>
            <a:ext cx="4293834" cy="3574552"/>
            <a:chOff x="3844334" y="2349500"/>
            <a:chExt cx="4188416" cy="3073400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3" t="-1" r="53192" b="-268"/>
            <a:stretch/>
          </p:blipFill>
          <p:spPr>
            <a:xfrm>
              <a:off x="3844334" y="2349500"/>
              <a:ext cx="645116" cy="307340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94" t="-1" r="-833" b="-268"/>
            <a:stretch/>
          </p:blipFill>
          <p:spPr>
            <a:xfrm>
              <a:off x="4540250" y="2349500"/>
              <a:ext cx="3492500" cy="3073400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7429499" y="2638209"/>
            <a:ext cx="4516147" cy="3977741"/>
            <a:chOff x="8185066" y="2130165"/>
            <a:chExt cx="4449707" cy="3413385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2" t="-7200" r="52948" b="180"/>
            <a:stretch/>
          </p:blipFill>
          <p:spPr>
            <a:xfrm>
              <a:off x="8185066" y="2130165"/>
              <a:ext cx="709641" cy="329273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32" t="-1310" r="-257" b="-3948"/>
            <a:stretch/>
          </p:blipFill>
          <p:spPr>
            <a:xfrm>
              <a:off x="8945507" y="2305050"/>
              <a:ext cx="3689266" cy="32385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243772" y="3719568"/>
            <a:ext cx="239754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NA Imputation</a:t>
            </a:r>
          </a:p>
          <a:p>
            <a:pPr algn="ctr">
              <a:lnSpc>
                <a:spcPct val="150000"/>
              </a:lnSpc>
            </a:pP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 mice package</a:t>
            </a:r>
          </a:p>
          <a:p>
            <a:pPr algn="ctr">
              <a:lnSpc>
                <a:spcPct val="150000"/>
              </a:lnSpc>
            </a:pPr>
            <a:r>
              <a:rPr lang="en-US" altLang="ko-KR" sz="1700" spc="-150" dirty="0" err="1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pmm</a:t>
            </a:r>
            <a:endParaRPr lang="en-US" altLang="ko-KR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(predictive mean matching)</a:t>
            </a:r>
            <a:endParaRPr lang="ko-KR" altLang="en-US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977393" y="3551722"/>
            <a:ext cx="661353" cy="3368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697058" y="3560192"/>
            <a:ext cx="2119542" cy="3368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78636" y="3551126"/>
            <a:ext cx="688397" cy="3368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78635" y="4213680"/>
            <a:ext cx="688397" cy="3368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6469109" y="4876234"/>
            <a:ext cx="688397" cy="61651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6469109" y="6138468"/>
            <a:ext cx="688397" cy="3368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419853" y="3518702"/>
            <a:ext cx="714528" cy="3368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201294" y="3527172"/>
            <a:ext cx="2327006" cy="3368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1165569" y="3518106"/>
            <a:ext cx="744325" cy="3368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1180809" y="4876234"/>
            <a:ext cx="729085" cy="6609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1165569" y="6217920"/>
            <a:ext cx="744326" cy="2574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1165569" y="4180660"/>
            <a:ext cx="744325" cy="3368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801195" y="665992"/>
            <a:ext cx="498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 제거 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채우기</a:t>
            </a:r>
          </a:p>
        </p:txBody>
      </p:sp>
    </p:spTree>
    <p:extLst>
      <p:ext uri="{BB962C8B-B14F-4D97-AF65-F5344CB8AC3E}">
        <p14:creationId xmlns:p14="http://schemas.microsoft.com/office/powerpoint/2010/main" val="11546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129310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 Imputation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176585" y="1284593"/>
            <a:ext cx="576661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 mice package: </a:t>
            </a:r>
            <a:r>
              <a:rPr lang="en-US" altLang="ko-KR" sz="1700" dirty="0" err="1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pmm</a:t>
            </a:r>
            <a:r>
              <a:rPr lang="en-US" altLang="ko-KR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(predictive mean matching)</a:t>
            </a:r>
            <a:endParaRPr lang="ko-KR" altLang="en-US" sz="17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7" y="2192108"/>
            <a:ext cx="4410075" cy="36480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47184" y="5890437"/>
            <a:ext cx="5592566" cy="284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https://statisticsglobe.com/predictive-mean-matching-imputation-method/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778330" y="2192107"/>
            <a:ext cx="5480909" cy="364807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748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47184" y="2277206"/>
            <a:ext cx="5343199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ko-KR" sz="1550" b="1" dirty="0">
                <a:solidFill>
                  <a:srgbClr val="464748"/>
                </a:solidFill>
              </a:rPr>
              <a:t>Bayesian Linear Regression</a:t>
            </a:r>
          </a:p>
          <a:p>
            <a:pPr>
              <a:lnSpc>
                <a:spcPts val="2400"/>
              </a:lnSpc>
            </a:pPr>
            <a:r>
              <a:rPr kumimoji="0" lang="en-US" altLang="ko-KR" sz="1550" b="0" i="0" u="none" strike="noStrike" cap="none" normalizeH="0" baseline="0" dirty="0">
                <a:ln>
                  <a:noFill/>
                </a:ln>
                <a:solidFill>
                  <a:srgbClr val="464748"/>
                </a:solidFill>
                <a:effectLst/>
                <a:ea typeface="Open Sans"/>
              </a:rPr>
              <a:t>1. </a:t>
            </a:r>
            <a:r>
              <a:rPr lang="it-IT" altLang="ko-KR" sz="1550" dirty="0">
                <a:solidFill>
                  <a:srgbClr val="464748"/>
                </a:solidFill>
              </a:rPr>
              <a:t>Estimate a linear regression model</a:t>
            </a:r>
            <a:endParaRPr kumimoji="0" lang="en-US" altLang="ko-KR" sz="1550" b="0" i="0" u="none" strike="noStrike" cap="none" normalizeH="0" baseline="0" dirty="0">
              <a:ln>
                <a:noFill/>
              </a:ln>
              <a:solidFill>
                <a:srgbClr val="464748"/>
              </a:solidFill>
              <a:effectLst/>
              <a:ea typeface="Open Sans"/>
            </a:endParaRPr>
          </a:p>
          <a:p>
            <a:pPr marL="0" marR="0" lvl="0" indent="0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50" b="0" i="0" u="none" strike="noStrike" cap="none" normalizeH="0" baseline="0" dirty="0">
                <a:ln>
                  <a:noFill/>
                </a:ln>
                <a:solidFill>
                  <a:srgbClr val="464748"/>
                </a:solidFill>
                <a:effectLst/>
                <a:ea typeface="Open Sans"/>
              </a:rPr>
              <a:t>2. </a:t>
            </a:r>
            <a:r>
              <a:rPr kumimoji="0" lang="ko-KR" altLang="ko-KR" sz="1550" b="0" i="0" u="none" strike="noStrike" cap="none" normalizeH="0" baseline="0" dirty="0">
                <a:ln>
                  <a:noFill/>
                </a:ln>
                <a:solidFill>
                  <a:srgbClr val="464748"/>
                </a:solidFill>
                <a:effectLst/>
                <a:ea typeface="Open Sans"/>
              </a:rPr>
              <a:t>Draw randomly from </a:t>
            </a:r>
            <a:r>
              <a:rPr kumimoji="0" lang="en-US" altLang="ko-KR" sz="1550" b="0" i="0" u="none" strike="noStrike" cap="none" normalizeH="0" baseline="0" dirty="0">
                <a:ln>
                  <a:noFill/>
                </a:ln>
                <a:solidFill>
                  <a:srgbClr val="464748"/>
                </a:solidFill>
                <a:effectLst/>
                <a:ea typeface="Open Sans"/>
              </a:rPr>
              <a:t>the posterior predictive distribution </a:t>
            </a:r>
          </a:p>
          <a:p>
            <a:pPr marL="0" marR="0" lvl="0" indent="0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50" dirty="0">
                <a:solidFill>
                  <a:srgbClr val="464748"/>
                </a:solidFill>
                <a:ea typeface="Open Sans"/>
              </a:rPr>
              <a:t>    </a:t>
            </a:r>
            <a:r>
              <a:rPr kumimoji="0" lang="ko-KR" altLang="ko-KR" sz="1550" b="0" i="0" u="none" strike="noStrike" cap="none" normalizeH="0" baseline="0" dirty="0">
                <a:ln>
                  <a:noFill/>
                </a:ln>
                <a:solidFill>
                  <a:srgbClr val="464748"/>
                </a:solidFill>
                <a:effectLst/>
                <a:ea typeface="Open Sans"/>
              </a:rPr>
              <a:t>of </a:t>
            </a:r>
            <a:r>
              <a:rPr kumimoji="0" lang="ko-KR" altLang="ko-KR" sz="1550" b="0" i="1" u="none" strike="noStrike" cap="none" normalizeH="0" baseline="0" dirty="0">
                <a:ln>
                  <a:noFill/>
                </a:ln>
                <a:solidFill>
                  <a:srgbClr val="464748"/>
                </a:solidFill>
                <a:effectLst/>
                <a:ea typeface="MathJax_Math"/>
              </a:rPr>
              <a:t>β</a:t>
            </a:r>
            <a:r>
              <a:rPr kumimoji="0" lang="ko-KR" altLang="ko-KR" sz="1550" b="0" i="0" u="none" strike="noStrike" cap="none" normalizeH="0" baseline="0" dirty="0">
                <a:ln>
                  <a:noFill/>
                </a:ln>
                <a:solidFill>
                  <a:srgbClr val="464748"/>
                </a:solidFill>
                <a:effectLst/>
                <a:ea typeface="MathJax_Main"/>
              </a:rPr>
              <a:t>^</a:t>
            </a:r>
            <a:r>
              <a:rPr kumimoji="0" lang="ko-KR" altLang="ko-KR" sz="1550" b="0" i="0" u="none" strike="noStrike" cap="none" normalizeH="0" baseline="0" dirty="0">
                <a:ln>
                  <a:noFill/>
                </a:ln>
                <a:solidFill>
                  <a:srgbClr val="464748"/>
                </a:solidFill>
                <a:effectLst/>
                <a:ea typeface="Open Sans"/>
              </a:rPr>
              <a:t> and produce a new set of coefficients </a:t>
            </a:r>
            <a:r>
              <a:rPr kumimoji="0" lang="ko-KR" altLang="ko-KR" sz="1550" b="0" i="1" u="none" strike="noStrike" cap="none" normalizeH="0" baseline="0" dirty="0">
                <a:ln>
                  <a:noFill/>
                </a:ln>
                <a:solidFill>
                  <a:srgbClr val="464748"/>
                </a:solidFill>
                <a:effectLst/>
                <a:ea typeface="MathJax_Math"/>
              </a:rPr>
              <a:t>β</a:t>
            </a:r>
            <a:r>
              <a:rPr kumimoji="0" lang="ko-KR" altLang="ko-KR" sz="1550" b="0" i="0" u="none" strike="noStrike" cap="none" normalizeH="0" baseline="0" dirty="0">
                <a:ln>
                  <a:noFill/>
                </a:ln>
                <a:solidFill>
                  <a:srgbClr val="464748"/>
                </a:solidFill>
                <a:effectLst/>
                <a:ea typeface="MathJax_Main"/>
              </a:rPr>
              <a:t>∗</a:t>
            </a:r>
            <a:endParaRPr kumimoji="0" lang="en-US" altLang="ko-KR" sz="1550" b="0" i="0" u="none" strike="noStrike" cap="none" normalizeH="0" baseline="0" dirty="0">
              <a:ln>
                <a:noFill/>
              </a:ln>
              <a:solidFill>
                <a:srgbClr val="464748"/>
              </a:solidFill>
              <a:effectLst/>
              <a:ea typeface="MathJax_Main"/>
            </a:endParaRPr>
          </a:p>
          <a:p>
            <a:pPr latinLnBrk="0">
              <a:lnSpc>
                <a:spcPts val="2400"/>
              </a:lnSpc>
            </a:pPr>
            <a:r>
              <a:rPr kumimoji="0" lang="en-US" altLang="ko-KR" sz="1550" b="0" i="0" u="none" strike="noStrike" cap="none" normalizeH="0" baseline="0" dirty="0">
                <a:ln>
                  <a:noFill/>
                </a:ln>
                <a:solidFill>
                  <a:srgbClr val="464748"/>
                </a:solidFill>
                <a:effectLst/>
              </a:rPr>
              <a:t>3. </a:t>
            </a:r>
            <a:r>
              <a:rPr lang="ko-KR" altLang="ko-KR" sz="1550" dirty="0">
                <a:solidFill>
                  <a:srgbClr val="464748"/>
                </a:solidFill>
                <a:ea typeface="Open Sans"/>
              </a:rPr>
              <a:t>Calculate predicted values for </a:t>
            </a:r>
            <a:r>
              <a:rPr lang="ko-KR" altLang="ko-KR" sz="1550" b="1" dirty="0">
                <a:solidFill>
                  <a:srgbClr val="464748"/>
                </a:solidFill>
                <a:ea typeface="&amp;quot"/>
              </a:rPr>
              <a:t>observed and missing</a:t>
            </a:r>
            <a:r>
              <a:rPr lang="ko-KR" altLang="ko-KR" sz="1550" dirty="0">
                <a:solidFill>
                  <a:srgbClr val="464748"/>
                </a:solidFill>
                <a:ea typeface="Open Sans"/>
              </a:rPr>
              <a:t> </a:t>
            </a:r>
            <a:r>
              <a:rPr lang="ko-KR" altLang="ko-KR" sz="1550" i="1" dirty="0">
                <a:solidFill>
                  <a:srgbClr val="464748"/>
                </a:solidFill>
                <a:ea typeface="MathJax_Math"/>
              </a:rPr>
              <a:t>Y</a:t>
            </a:r>
            <a:endParaRPr lang="en-US" altLang="ko-KR" sz="1550" i="1" dirty="0">
              <a:solidFill>
                <a:srgbClr val="464748"/>
              </a:solidFill>
              <a:ea typeface="MathJax_Math"/>
            </a:endParaRPr>
          </a:p>
          <a:p>
            <a:pPr latinLnBrk="0">
              <a:lnSpc>
                <a:spcPts val="2400"/>
              </a:lnSpc>
            </a:pPr>
            <a:r>
              <a:rPr lang="en-US" altLang="ko-KR" sz="1550" dirty="0">
                <a:solidFill>
                  <a:srgbClr val="464748"/>
                </a:solidFill>
              </a:rPr>
              <a:t>4</a:t>
            </a:r>
            <a:r>
              <a:rPr lang="en-US" altLang="ko-KR" sz="1550" i="1" dirty="0">
                <a:solidFill>
                  <a:srgbClr val="464748"/>
                </a:solidFill>
              </a:rPr>
              <a:t>. </a:t>
            </a:r>
            <a:r>
              <a:rPr lang="ko-KR" altLang="ko-KR" sz="1550" dirty="0">
                <a:solidFill>
                  <a:srgbClr val="464748"/>
                </a:solidFill>
                <a:ea typeface="Open Sans"/>
              </a:rPr>
              <a:t>For each case where </a:t>
            </a:r>
            <a:r>
              <a:rPr lang="ko-KR" altLang="ko-KR" sz="1550" i="1" dirty="0">
                <a:solidFill>
                  <a:srgbClr val="464748"/>
                </a:solidFill>
                <a:ea typeface="MathJax_Math"/>
              </a:rPr>
              <a:t>Y</a:t>
            </a:r>
            <a:r>
              <a:rPr lang="ko-KR" altLang="ko-KR" sz="1550" dirty="0">
                <a:solidFill>
                  <a:srgbClr val="464748"/>
                </a:solidFill>
                <a:ea typeface="Open Sans"/>
              </a:rPr>
              <a:t> is missing, find the closest </a:t>
            </a:r>
            <a:endParaRPr lang="en-US" altLang="ko-KR" sz="1550" dirty="0">
              <a:solidFill>
                <a:srgbClr val="464748"/>
              </a:solidFill>
              <a:ea typeface="Open Sans"/>
            </a:endParaRPr>
          </a:p>
          <a:p>
            <a:pPr latinLnBrk="0">
              <a:lnSpc>
                <a:spcPts val="2400"/>
              </a:lnSpc>
            </a:pPr>
            <a:r>
              <a:rPr lang="en-US" altLang="ko-KR" sz="1550" dirty="0">
                <a:solidFill>
                  <a:srgbClr val="464748"/>
                </a:solidFill>
                <a:ea typeface="Open Sans"/>
              </a:rPr>
              <a:t>    </a:t>
            </a:r>
            <a:r>
              <a:rPr lang="ko-KR" altLang="ko-KR" sz="1550" dirty="0">
                <a:solidFill>
                  <a:srgbClr val="464748"/>
                </a:solidFill>
                <a:ea typeface="Open Sans"/>
              </a:rPr>
              <a:t>predicted values among cases where </a:t>
            </a:r>
            <a:r>
              <a:rPr lang="ko-KR" altLang="ko-KR" sz="1550" i="1" dirty="0">
                <a:solidFill>
                  <a:srgbClr val="464748"/>
                </a:solidFill>
                <a:ea typeface="MathJax_Math"/>
              </a:rPr>
              <a:t>Y</a:t>
            </a:r>
            <a:r>
              <a:rPr lang="ko-KR" altLang="ko-KR" sz="1550" dirty="0">
                <a:solidFill>
                  <a:srgbClr val="464748"/>
                </a:solidFill>
                <a:ea typeface="Open Sans"/>
              </a:rPr>
              <a:t> is observed.</a:t>
            </a:r>
            <a:endParaRPr lang="en-US" altLang="ko-KR" sz="1550" dirty="0">
              <a:solidFill>
                <a:srgbClr val="464748"/>
              </a:solidFill>
            </a:endParaRPr>
          </a:p>
          <a:p>
            <a:pPr latinLnBrk="0">
              <a:lnSpc>
                <a:spcPts val="2400"/>
              </a:lnSpc>
            </a:pPr>
            <a:r>
              <a:rPr lang="en-US" altLang="ko-KR" sz="1550" dirty="0">
                <a:solidFill>
                  <a:srgbClr val="464748"/>
                </a:solidFill>
                <a:ea typeface="Open Sans"/>
              </a:rPr>
              <a:t>5. </a:t>
            </a:r>
            <a:r>
              <a:rPr lang="ko-KR" altLang="ko-KR" sz="1550" dirty="0">
                <a:solidFill>
                  <a:srgbClr val="464748"/>
                </a:solidFill>
                <a:ea typeface="Open Sans"/>
              </a:rPr>
              <a:t>Draw randomly one of these three close cases and </a:t>
            </a:r>
            <a:endParaRPr lang="en-US" altLang="ko-KR" sz="1550" dirty="0">
              <a:solidFill>
                <a:srgbClr val="464748"/>
              </a:solidFill>
              <a:ea typeface="Open Sans"/>
            </a:endParaRPr>
          </a:p>
          <a:p>
            <a:pPr latinLnBrk="0">
              <a:lnSpc>
                <a:spcPts val="2400"/>
              </a:lnSpc>
            </a:pPr>
            <a:r>
              <a:rPr lang="en-US" altLang="ko-KR" sz="1550" dirty="0">
                <a:solidFill>
                  <a:srgbClr val="464748"/>
                </a:solidFill>
                <a:ea typeface="Open Sans"/>
              </a:rPr>
              <a:t>    </a:t>
            </a:r>
            <a:r>
              <a:rPr lang="ko-KR" altLang="ko-KR" sz="1550" dirty="0">
                <a:solidFill>
                  <a:srgbClr val="464748"/>
                </a:solidFill>
                <a:ea typeface="Open Sans"/>
              </a:rPr>
              <a:t>impute the missing value </a:t>
            </a:r>
            <a:r>
              <a:rPr lang="ko-KR" altLang="ko-KR" sz="1550" i="1" dirty="0">
                <a:solidFill>
                  <a:srgbClr val="464748"/>
                </a:solidFill>
                <a:ea typeface="MathJax_Math"/>
              </a:rPr>
              <a:t>Yi</a:t>
            </a:r>
            <a:r>
              <a:rPr lang="ko-KR" altLang="ko-KR" sz="1550" dirty="0">
                <a:solidFill>
                  <a:srgbClr val="464748"/>
                </a:solidFill>
                <a:ea typeface="Open Sans"/>
              </a:rPr>
              <a:t> with the observed value of </a:t>
            </a:r>
            <a:endParaRPr lang="en-US" altLang="ko-KR" sz="1550" dirty="0">
              <a:solidFill>
                <a:srgbClr val="464748"/>
              </a:solidFill>
              <a:ea typeface="Open Sans"/>
            </a:endParaRPr>
          </a:p>
          <a:p>
            <a:pPr latinLnBrk="0">
              <a:lnSpc>
                <a:spcPts val="2400"/>
              </a:lnSpc>
            </a:pPr>
            <a:r>
              <a:rPr lang="en-US" altLang="ko-KR" sz="1550" dirty="0">
                <a:solidFill>
                  <a:srgbClr val="464748"/>
                </a:solidFill>
                <a:ea typeface="Open Sans"/>
              </a:rPr>
              <a:t>    </a:t>
            </a:r>
            <a:r>
              <a:rPr lang="ko-KR" altLang="ko-KR" sz="1550" dirty="0">
                <a:solidFill>
                  <a:srgbClr val="464748"/>
                </a:solidFill>
                <a:ea typeface="Open Sans"/>
              </a:rPr>
              <a:t>this close case</a:t>
            </a:r>
            <a:r>
              <a:rPr lang="en-US" altLang="ko-KR" sz="1550" dirty="0">
                <a:solidFill>
                  <a:srgbClr val="464748"/>
                </a:solidFill>
                <a:ea typeface="Open Sans"/>
              </a:rPr>
              <a:t>.</a:t>
            </a:r>
          </a:p>
          <a:p>
            <a:pPr latinLnBrk="0">
              <a:lnSpc>
                <a:spcPts val="2400"/>
              </a:lnSpc>
            </a:pPr>
            <a:r>
              <a:rPr lang="en-US" altLang="ko-KR" sz="1550" dirty="0">
                <a:solidFill>
                  <a:srgbClr val="464748"/>
                </a:solidFill>
                <a:ea typeface="Open Sans"/>
              </a:rPr>
              <a:t>6. S</a:t>
            </a:r>
            <a:r>
              <a:rPr lang="en-US" altLang="ko-KR" sz="1550" dirty="0">
                <a:solidFill>
                  <a:srgbClr val="464748"/>
                </a:solidFill>
              </a:rPr>
              <a:t>teps 1-5 are repeated several times.</a:t>
            </a:r>
            <a:endParaRPr lang="en-US" altLang="ko-KR" sz="1550" dirty="0">
              <a:solidFill>
                <a:srgbClr val="464748"/>
              </a:solidFill>
              <a:ea typeface="Open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801195" y="665992"/>
            <a:ext cx="498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 제거 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채우기</a:t>
            </a:r>
          </a:p>
        </p:txBody>
      </p:sp>
    </p:spTree>
    <p:extLst>
      <p:ext uri="{BB962C8B-B14F-4D97-AF65-F5344CB8AC3E}">
        <p14:creationId xmlns:p14="http://schemas.microsoft.com/office/powerpoint/2010/main" val="197511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561D4F-0B8C-4181-85EB-1CC59AAC7135}"/>
              </a:ext>
            </a:extLst>
          </p:cNvPr>
          <p:cNvSpPr txBox="1"/>
          <p:nvPr/>
        </p:nvSpPr>
        <p:spPr>
          <a:xfrm>
            <a:off x="720287" y="1786758"/>
            <a:ext cx="15134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15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A1628A2-6696-4884-BA79-BDFFC7BCA474}"/>
              </a:ext>
            </a:extLst>
          </p:cNvPr>
          <p:cNvSpPr/>
          <p:nvPr/>
        </p:nvSpPr>
        <p:spPr>
          <a:xfrm>
            <a:off x="0" y="0"/>
            <a:ext cx="352425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813D87-3582-45E6-B767-45E730E926BD}"/>
              </a:ext>
            </a:extLst>
          </p:cNvPr>
          <p:cNvSpPr txBox="1"/>
          <p:nvPr/>
        </p:nvSpPr>
        <p:spPr>
          <a:xfrm>
            <a:off x="720287" y="3325640"/>
            <a:ext cx="425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EF821F-866B-46B0-94C9-148657AB0881}"/>
              </a:ext>
            </a:extLst>
          </p:cNvPr>
          <p:cNvSpPr txBox="1"/>
          <p:nvPr/>
        </p:nvSpPr>
        <p:spPr>
          <a:xfrm>
            <a:off x="1258177" y="4060577"/>
            <a:ext cx="51671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Correlation (0.70) 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높은 변수들 제거</a:t>
            </a:r>
            <a:endParaRPr lang="en-US" altLang="ko-KR" sz="2400" dirty="0">
              <a:solidFill>
                <a:srgbClr val="C3B9A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Outlier 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관측치 제거</a:t>
            </a:r>
            <a:endParaRPr lang="en-US" altLang="ko-KR" sz="2400" dirty="0">
              <a:solidFill>
                <a:srgbClr val="C3B9A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NA Imputation</a:t>
            </a:r>
          </a:p>
          <a:p>
            <a:pPr marL="457200" indent="-457200">
              <a:buAutoNum type="arabicPeriod"/>
            </a:pPr>
            <a:r>
              <a:rPr lang="en-US" altLang="ko-KR" sz="2400" b="1" dirty="0" smtClean="0">
                <a:solidFill>
                  <a:srgbClr val="FFFFC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Skewed</a:t>
            </a:r>
            <a:r>
              <a:rPr lang="ko-KR" altLang="en-US" sz="2400" b="1" dirty="0" smtClean="0">
                <a:solidFill>
                  <a:srgbClr val="FFFFC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된 </a:t>
            </a:r>
            <a:r>
              <a:rPr lang="ko-KR" altLang="en-US" sz="2400" b="1" dirty="0">
                <a:solidFill>
                  <a:srgbClr val="FFFFC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변수 </a:t>
            </a:r>
            <a:r>
              <a:rPr lang="en-US" altLang="ko-KR" sz="2400" b="1" dirty="0">
                <a:solidFill>
                  <a:srgbClr val="FFFFC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transformation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Scaling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4437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191095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skewed </a:t>
            </a:r>
            <a:r>
              <a:rPr lang="ko-KR" altLang="en-US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자료처리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754948" y="1104403"/>
            <a:ext cx="498834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64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항목 그래프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Skewed to the right</a:t>
            </a:r>
            <a:endParaRPr lang="ko-KR" altLang="en-US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37C617B-D167-43DB-B100-D8CD2C83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09" y="2566172"/>
            <a:ext cx="5102679" cy="32651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ABC89E-2A42-4C4F-9581-53C3242B0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930" y="2566172"/>
            <a:ext cx="5102679" cy="3269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801195" y="665992"/>
            <a:ext cx="4988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Log transformation</a:t>
            </a:r>
            <a:endParaRPr lang="ko-KR" altLang="en-US" sz="2200" b="1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844238" y="6000116"/>
            <a:ext cx="4988349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변환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6660260" y="6000116"/>
            <a:ext cx="4988349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변환 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653042" y="1803711"/>
            <a:ext cx="4988349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Example   X19</a:t>
            </a:r>
            <a:endParaRPr lang="ko-KR" altLang="en-US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17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561D4F-0B8C-4181-85EB-1CC59AAC7135}"/>
              </a:ext>
            </a:extLst>
          </p:cNvPr>
          <p:cNvSpPr txBox="1"/>
          <p:nvPr/>
        </p:nvSpPr>
        <p:spPr>
          <a:xfrm>
            <a:off x="720287" y="1786758"/>
            <a:ext cx="15134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15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A1628A2-6696-4884-BA79-BDFFC7BCA474}"/>
              </a:ext>
            </a:extLst>
          </p:cNvPr>
          <p:cNvSpPr/>
          <p:nvPr/>
        </p:nvSpPr>
        <p:spPr>
          <a:xfrm>
            <a:off x="0" y="0"/>
            <a:ext cx="352425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813D87-3582-45E6-B767-45E730E926BD}"/>
              </a:ext>
            </a:extLst>
          </p:cNvPr>
          <p:cNvSpPr txBox="1"/>
          <p:nvPr/>
        </p:nvSpPr>
        <p:spPr>
          <a:xfrm>
            <a:off x="720287" y="3325640"/>
            <a:ext cx="425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EF821F-866B-46B0-94C9-148657AB0881}"/>
              </a:ext>
            </a:extLst>
          </p:cNvPr>
          <p:cNvSpPr txBox="1"/>
          <p:nvPr/>
        </p:nvSpPr>
        <p:spPr>
          <a:xfrm>
            <a:off x="1258177" y="4060577"/>
            <a:ext cx="51671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Correlation (0.70) 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높은 변수들 제거</a:t>
            </a:r>
            <a:endParaRPr lang="en-US" altLang="ko-KR" sz="2400" dirty="0">
              <a:solidFill>
                <a:srgbClr val="C3B9A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Outlier 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관측치 제거</a:t>
            </a:r>
            <a:endParaRPr lang="en-US" altLang="ko-KR" sz="2400" dirty="0">
              <a:solidFill>
                <a:srgbClr val="C3B9A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NA Imputation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Skew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된 변수 </a:t>
            </a: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transformation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rgbClr val="FFFFC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Scaling</a:t>
            </a:r>
            <a:r>
              <a:rPr lang="ko-KR" altLang="en-US" sz="2400" b="1" dirty="0">
                <a:solidFill>
                  <a:srgbClr val="FFFFCC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104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9907A79-AD3E-4AC1-93AC-62B0F89C3F32}"/>
              </a:ext>
            </a:extLst>
          </p:cNvPr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1656C03-300E-4C7C-A45E-A1C40BF79B9B}"/>
              </a:ext>
            </a:extLst>
          </p:cNvPr>
          <p:cNvSpPr txBox="1"/>
          <p:nvPr/>
        </p:nvSpPr>
        <p:spPr>
          <a:xfrm>
            <a:off x="916391" y="3514708"/>
            <a:ext cx="281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27D80A-51B0-481C-9188-D6D1705195BA}"/>
              </a:ext>
            </a:extLst>
          </p:cNvPr>
          <p:cNvSpPr txBox="1"/>
          <p:nvPr/>
        </p:nvSpPr>
        <p:spPr>
          <a:xfrm>
            <a:off x="1191620" y="1814599"/>
            <a:ext cx="22649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46474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endParaRPr lang="ko-KR" altLang="en-US" sz="11500" dirty="0">
              <a:solidFill>
                <a:srgbClr val="46474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6E1F5F5-BFEC-4C35-B7BF-3927F25AC311}"/>
              </a:ext>
            </a:extLst>
          </p:cNvPr>
          <p:cNvSpPr txBox="1"/>
          <p:nvPr/>
        </p:nvSpPr>
        <p:spPr>
          <a:xfrm>
            <a:off x="5201922" y="472942"/>
            <a:ext cx="261420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0. </a:t>
            </a:r>
            <a:r>
              <a:rPr lang="ko-KR" altLang="en-US" sz="2000" b="1" u="sng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서론</a:t>
            </a:r>
            <a:endParaRPr lang="en-US" altLang="ko-KR" sz="2000" b="1" u="sng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조원소개</a:t>
            </a:r>
            <a:endParaRPr lang="en-US" altLang="ko-KR" sz="1500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도입 </a:t>
            </a:r>
            <a:endParaRPr lang="en-US" altLang="ko-KR" sz="2000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3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Preprocessing</a:t>
            </a:r>
            <a:endParaRPr lang="en-US" altLang="ko-KR" sz="2000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</a:t>
            </a:r>
            <a:r>
              <a:rPr lang="ko-KR" altLang="en-US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설명 변수 선택</a:t>
            </a:r>
            <a:endParaRPr lang="en-US" altLang="ko-KR" sz="2000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NA Imputation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Skewed </a:t>
            </a:r>
            <a:r>
              <a:rPr lang="ko-KR" altLang="en-US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자료 처리</a:t>
            </a:r>
            <a:endParaRPr lang="en-US" altLang="ko-KR" sz="2000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Scaling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Outlier</a:t>
            </a:r>
          </a:p>
          <a:p>
            <a:endParaRPr lang="ko-KR" altLang="en-US" sz="28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348366" y="398188"/>
            <a:ext cx="0" cy="567847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6E1F5F5-BFEC-4C35-B7BF-3927F25AC311}"/>
              </a:ext>
            </a:extLst>
          </p:cNvPr>
          <p:cNvSpPr txBox="1"/>
          <p:nvPr/>
        </p:nvSpPr>
        <p:spPr>
          <a:xfrm>
            <a:off x="8880602" y="472942"/>
            <a:ext cx="29855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Feature Extraction</a:t>
            </a:r>
          </a:p>
          <a:p>
            <a:endParaRPr lang="en-US" altLang="ko-KR" sz="2000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000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30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</a:p>
          <a:p>
            <a:endParaRPr lang="en-US" altLang="ko-KR" sz="3000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b="1" u="sng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Visualization</a:t>
            </a:r>
          </a:p>
          <a:p>
            <a:endParaRPr lang="en-US" altLang="ko-KR" sz="2000" b="1" u="sng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000" b="1" u="sng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000" b="1" u="sng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b="1" u="sng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Next Step: Modeling</a:t>
            </a:r>
            <a:endParaRPr lang="ko-KR" altLang="en-US" sz="28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74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-426743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Scaling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801195" y="1555394"/>
            <a:ext cx="4988349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모든 </a:t>
            </a:r>
            <a:r>
              <a:rPr lang="en-US" altLang="ko-KR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feature</a:t>
            </a:r>
            <a:r>
              <a:rPr lang="ko-KR" altLang="en-US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</a:t>
            </a:r>
            <a:r>
              <a:rPr lang="en-US" altLang="ko-KR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</a:t>
            </a:r>
            <a:r>
              <a:rPr lang="ko-KR" altLang="en-US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</a:t>
            </a:r>
            <a:r>
              <a:rPr lang="en-US" altLang="ko-KR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r>
              <a:rPr lang="ko-KR" altLang="en-US" sz="17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사이에 위치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539" y="2663665"/>
            <a:ext cx="3241561" cy="7394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-1" r="-1203" b="58021"/>
          <a:stretch/>
        </p:blipFill>
        <p:spPr>
          <a:xfrm>
            <a:off x="1844498" y="3483008"/>
            <a:ext cx="4208712" cy="2400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801195" y="665992"/>
            <a:ext cx="4988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MinMaxScaler</a:t>
            </a:r>
            <a:r>
              <a:rPr lang="en-US" altLang="ko-KR" sz="22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2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-1" t="41876" r="-1203" b="-1874"/>
          <a:stretch/>
        </p:blipFill>
        <p:spPr>
          <a:xfrm>
            <a:off x="6870583" y="2663665"/>
            <a:ext cx="4104230" cy="33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2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A1628A2-6696-4884-BA79-BDFFC7BCA474}"/>
              </a:ext>
            </a:extLst>
          </p:cNvPr>
          <p:cNvSpPr/>
          <p:nvPr/>
        </p:nvSpPr>
        <p:spPr>
          <a:xfrm>
            <a:off x="0" y="0"/>
            <a:ext cx="352425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D4EC3DF-AE86-431C-8015-AC1056308DCA}"/>
              </a:ext>
            </a:extLst>
          </p:cNvPr>
          <p:cNvSpPr txBox="1"/>
          <p:nvPr/>
        </p:nvSpPr>
        <p:spPr>
          <a:xfrm>
            <a:off x="1195552" y="4694331"/>
            <a:ext cx="425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C3B9A6"/>
                </a:solidFill>
                <a:latin typeface="KoPubWorld돋움체 Bold" panose="00000800000000000000" pitchFamily="2" charset="-127"/>
                <a:ea typeface="KoPub돋움체 Bold" panose="00000800000000000000"/>
                <a:cs typeface="KoPubWorld돋움체 Bold" panose="00000800000000000000" pitchFamily="2" charset="-127"/>
              </a:rPr>
              <a:t>Feature </a:t>
            </a:r>
            <a:r>
              <a:rPr lang="en-US" altLang="ko-KR" sz="3600" dirty="0" smtClean="0">
                <a:solidFill>
                  <a:srgbClr val="C3B9A6"/>
                </a:solidFill>
                <a:latin typeface="KoPubWorld돋움체 Bold" panose="00000800000000000000" pitchFamily="2" charset="-127"/>
                <a:ea typeface="KoPub돋움체 Bold" panose="00000800000000000000"/>
                <a:cs typeface="KoPubWorld돋움체 Bold" panose="00000800000000000000" pitchFamily="2" charset="-127"/>
              </a:rPr>
              <a:t>Extraction</a:t>
            </a:r>
            <a:endParaRPr lang="en-US" altLang="ko-KR" sz="3600" dirty="0">
              <a:solidFill>
                <a:srgbClr val="C3B9A6"/>
              </a:solidFill>
              <a:latin typeface="KoPubWorld돋움체 Bold" panose="00000800000000000000" pitchFamily="2" charset="-127"/>
              <a:ea typeface="KoPub돋움체 Bold" panose="00000800000000000000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561D4F-0B8C-4181-85EB-1CC59AAC7135}"/>
              </a:ext>
            </a:extLst>
          </p:cNvPr>
          <p:cNvSpPr txBox="1"/>
          <p:nvPr/>
        </p:nvSpPr>
        <p:spPr>
          <a:xfrm>
            <a:off x="688756" y="3079784"/>
            <a:ext cx="15134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15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1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507BD99-7264-46BE-9959-B7C91B69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868" y="765204"/>
            <a:ext cx="3161136" cy="19267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E33EAE5-CC1A-433F-8985-5E1FC3E7C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49" y="765205"/>
            <a:ext cx="3111082" cy="19267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4732172-5ADA-4968-8E35-EA7A8650C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64" y="3286728"/>
            <a:ext cx="4700393" cy="31417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37C71C6-8DDD-4220-977B-BCFE1DD4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106" y="3285855"/>
            <a:ext cx="4927194" cy="31442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592443" y="1320156"/>
            <a:ext cx="4242295" cy="1102236"/>
            <a:chOff x="832322" y="3947797"/>
            <a:chExt cx="4242295" cy="110223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BCD8BD76-6A2D-424C-B044-13BEBFADD5D2}"/>
                </a:ext>
              </a:extLst>
            </p:cNvPr>
            <p:cNvSpPr txBox="1"/>
            <p:nvPr/>
          </p:nvSpPr>
          <p:spPr>
            <a:xfrm>
              <a:off x="2664619" y="3947797"/>
              <a:ext cx="2323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46474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Net profit</a:t>
              </a:r>
              <a:endParaRPr lang="ko-KR" altLang="en-US" sz="28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023B6B1-E9CC-4A6C-8CC0-4E615F791768}"/>
                </a:ext>
              </a:extLst>
            </p:cNvPr>
            <p:cNvSpPr txBox="1"/>
            <p:nvPr/>
          </p:nvSpPr>
          <p:spPr>
            <a:xfrm>
              <a:off x="2312949" y="4526813"/>
              <a:ext cx="2761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46474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Total liabilities</a:t>
              </a:r>
              <a:endParaRPr lang="ko-KR" altLang="en-US" sz="28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2903F5EF-670E-4E8C-AD0B-752F21CC98DB}"/>
                </a:ext>
              </a:extLst>
            </p:cNvPr>
            <p:cNvCxnSpPr>
              <a:cxnSpLocks/>
            </p:cNvCxnSpPr>
            <p:nvPr/>
          </p:nvCxnSpPr>
          <p:spPr>
            <a:xfrm>
              <a:off x="2391672" y="4448115"/>
              <a:ext cx="2338256" cy="0"/>
            </a:xfrm>
            <a:prstGeom prst="line">
              <a:avLst/>
            </a:prstGeom>
            <a:ln w="38100">
              <a:solidFill>
                <a:srgbClr val="464748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CD8BD76-6A2D-424C-B044-13BEBFADD5D2}"/>
                </a:ext>
              </a:extLst>
            </p:cNvPr>
            <p:cNvSpPr txBox="1"/>
            <p:nvPr/>
          </p:nvSpPr>
          <p:spPr>
            <a:xfrm>
              <a:off x="832322" y="4239985"/>
              <a:ext cx="23235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 smtClean="0">
                  <a:solidFill>
                    <a:srgbClr val="46474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X1</a:t>
              </a:r>
              <a:r>
                <a:rPr lang="en-US" altLang="ko-KR" sz="2500" dirty="0" smtClean="0">
                  <a:solidFill>
                    <a:srgbClr val="464748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*</a:t>
              </a:r>
              <a:r>
                <a:rPr lang="en-US" altLang="ko-KR" sz="2500" dirty="0" smtClean="0">
                  <a:solidFill>
                    <a:srgbClr val="46474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X17 =</a:t>
              </a:r>
              <a:endParaRPr lang="ko-KR" altLang="en-US" sz="25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83CD31-2DC6-457A-8E32-ACAF704690D6}"/>
              </a:ext>
            </a:extLst>
          </p:cNvPr>
          <p:cNvSpPr txBox="1"/>
          <p:nvPr/>
        </p:nvSpPr>
        <p:spPr>
          <a:xfrm>
            <a:off x="0" y="0"/>
            <a:ext cx="3038460" cy="461665"/>
          </a:xfrm>
          <a:prstGeom prst="rect">
            <a:avLst/>
          </a:prstGeom>
          <a:solidFill>
            <a:srgbClr val="525252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B5AC9C"/>
                </a:solidFill>
              </a:rPr>
              <a:t>Feature Extraction 1</a:t>
            </a:r>
            <a:endParaRPr lang="ko-KR" altLang="en-US" sz="2400" dirty="0">
              <a:solidFill>
                <a:srgbClr val="B5AC9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-285385" y="2675827"/>
            <a:ext cx="498834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spc="-15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X1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 net profit/total assets</a:t>
            </a:r>
            <a:endParaRPr lang="ko-KR" altLang="en-US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158261" y="2683322"/>
            <a:ext cx="498834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spc="-15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X17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 total assets/total liabilities</a:t>
            </a:r>
            <a:endParaRPr lang="ko-KR" altLang="en-US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808064" y="6328614"/>
            <a:ext cx="4988349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spc="-15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ROI: net profit/total liabilities</a:t>
            </a:r>
            <a:endParaRPr lang="ko-KR" altLang="en-US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5920951" y="6364985"/>
            <a:ext cx="4988349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spc="-15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ROI: net profit/total liabilities</a:t>
            </a:r>
            <a:endParaRPr lang="ko-KR" altLang="en-US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232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62AF1DC-8FFF-4DC3-B3A7-3E2F21E7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23" y="1446881"/>
            <a:ext cx="6187587" cy="3839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FACA0AA-77D1-446A-A9B4-F80E3B0D4473}"/>
              </a:ext>
            </a:extLst>
          </p:cNvPr>
          <p:cNvSpPr txBox="1"/>
          <p:nvPr/>
        </p:nvSpPr>
        <p:spPr>
          <a:xfrm>
            <a:off x="7625299" y="2843462"/>
            <a:ext cx="232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Depreciation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DFB2173-B176-4769-9D1C-E07F5E686613}"/>
              </a:ext>
            </a:extLst>
          </p:cNvPr>
          <p:cNvSpPr txBox="1"/>
          <p:nvPr/>
        </p:nvSpPr>
        <p:spPr>
          <a:xfrm>
            <a:off x="7727990" y="3491319"/>
            <a:ext cx="2130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Total assets</a:t>
            </a:r>
            <a:endParaRPr lang="ko-KR" altLang="en-US" sz="2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AB47FC6-EE6D-4147-8C92-8C3FFA2A9532}"/>
              </a:ext>
            </a:extLst>
          </p:cNvPr>
          <p:cNvCxnSpPr>
            <a:cxnSpLocks/>
          </p:cNvCxnSpPr>
          <p:nvPr/>
        </p:nvCxnSpPr>
        <p:spPr>
          <a:xfrm>
            <a:off x="7587054" y="3429000"/>
            <a:ext cx="233825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99DA65-7C13-447C-80E5-F92595EB1063}"/>
              </a:ext>
            </a:extLst>
          </p:cNvPr>
          <p:cNvSpPr txBox="1"/>
          <p:nvPr/>
        </p:nvSpPr>
        <p:spPr>
          <a:xfrm>
            <a:off x="0" y="0"/>
            <a:ext cx="3038460" cy="461665"/>
          </a:xfrm>
          <a:prstGeom prst="rect">
            <a:avLst/>
          </a:prstGeom>
          <a:solidFill>
            <a:srgbClr val="525252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B5AC9C"/>
                </a:solidFill>
              </a:rPr>
              <a:t>Feature Extraction 2</a:t>
            </a:r>
            <a:endParaRPr lang="ko-KR" altLang="en-US" sz="2400" dirty="0">
              <a:solidFill>
                <a:srgbClr val="B5A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94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CCFE2B-5C1A-40B4-BB56-FF21D12F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15" y="903889"/>
            <a:ext cx="4217278" cy="30638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변수 </a:t>
            </a:r>
            <a: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37</a:t>
            </a:r>
            <a:r>
              <a:rPr lang="ko-KR" altLang="en-US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제거</a:t>
            </a:r>
            <a: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→ </a:t>
            </a:r>
            <a:r>
              <a:rPr lang="ko-KR" altLang="en-US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변수들 간 </a:t>
            </a:r>
            <a: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correlation</a:t>
            </a:r>
            <a:r>
              <a:rPr lang="ko-KR" altLang="en-US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</a:t>
            </a:r>
            <a: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PCA</a:t>
            </a:r>
            <a:r>
              <a:rPr lang="ko-KR" altLang="en-US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차원축소로</a:t>
            </a:r>
            <a: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처리할 수 있지 않을까</a:t>
            </a:r>
            <a:r>
              <a:rPr lang="en-US" altLang="ko-KR" sz="24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24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7C251C7-DE2B-4C29-99BC-3D7AB2382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59" y="4053796"/>
            <a:ext cx="3978878" cy="2449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→ PCA </a:t>
            </a:r>
            <a:r>
              <a:rPr lang="ko-KR" altLang="en-US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차원축소는 변수해석에</a:t>
            </a:r>
            <a:endParaRPr lang="en-US" altLang="ko-KR" sz="2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</a:t>
            </a:r>
            <a:r>
              <a:rPr lang="ko-KR" altLang="en-US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어려움이 있지만</a:t>
            </a:r>
            <a:r>
              <a:rPr lang="en-US" altLang="ko-KR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같은 의미의 </a:t>
            </a:r>
            <a:endParaRPr lang="en-US" altLang="ko-KR" sz="2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</a:t>
            </a:r>
            <a:r>
              <a:rPr lang="ko-KR" altLang="en-US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변수들을 </a:t>
            </a:r>
            <a:r>
              <a:rPr lang="en-US" altLang="ko-KR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차원으로 축소하면</a:t>
            </a:r>
            <a:endParaRPr lang="en-US" altLang="ko-KR" sz="2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</a:t>
            </a:r>
            <a:r>
              <a:rPr lang="ko-KR" altLang="en-US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해석이 가능할 것 같다</a:t>
            </a:r>
            <a:r>
              <a:rPr lang="en-US" altLang="ko-KR" sz="2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0A013E6-7B4A-4289-9D81-2B24E7CC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82" y="1282261"/>
            <a:ext cx="4979033" cy="49743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15101" y="734612"/>
            <a:ext cx="34855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1, 7, 11, 14, 22, 35, 48 </a:t>
            </a:r>
            <a:r>
              <a:rPr lang="ko-KR" altLang="en-US" sz="16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변수의 </a:t>
            </a:r>
            <a:r>
              <a:rPr lang="en-US" altLang="ko-KR" sz="16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correlation plot 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-426743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349250-90F5-4BCA-9CDD-BDD23CF654C2}"/>
              </a:ext>
            </a:extLst>
          </p:cNvPr>
          <p:cNvSpPr txBox="1"/>
          <p:nvPr/>
        </p:nvSpPr>
        <p:spPr>
          <a:xfrm>
            <a:off x="9220866" y="0"/>
            <a:ext cx="2971134" cy="461665"/>
          </a:xfrm>
          <a:prstGeom prst="rect">
            <a:avLst/>
          </a:prstGeom>
          <a:solidFill>
            <a:srgbClr val="525252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B5AC9C"/>
                </a:solidFill>
              </a:rPr>
              <a:t>Feature Extraction 3</a:t>
            </a:r>
            <a:endParaRPr lang="ko-KR" altLang="en-US" sz="2400" dirty="0">
              <a:solidFill>
                <a:srgbClr val="B5A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779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448907" y="935421"/>
            <a:ext cx="7409793" cy="4056993"/>
            <a:chOff x="2448909" y="409903"/>
            <a:chExt cx="7409793" cy="4628874"/>
          </a:xfrm>
        </p:grpSpPr>
        <p:sp>
          <p:nvSpPr>
            <p:cNvPr id="2" name="직사각형 1"/>
            <p:cNvSpPr/>
            <p:nvPr/>
          </p:nvSpPr>
          <p:spPr>
            <a:xfrm>
              <a:off x="2448909" y="409903"/>
              <a:ext cx="7409793" cy="462887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8A1DB17-F7D4-437D-95B7-75506654C10D}"/>
                </a:ext>
              </a:extLst>
            </p:cNvPr>
            <p:cNvSpPr txBox="1"/>
            <p:nvPr/>
          </p:nvSpPr>
          <p:spPr>
            <a:xfrm>
              <a:off x="2606249" y="409903"/>
              <a:ext cx="6825936" cy="451694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2525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X19 gross profit / sales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2525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X23 net profit / sales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2525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X30 (total liabilities - cash) / sales</a:t>
              </a:r>
              <a:endParaRPr lang="ko-KR" altLang="ko-KR" sz="1600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2525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X31 (gross profit + interest) / sales</a:t>
              </a:r>
              <a:endParaRPr lang="ko-KR" altLang="ko-KR" sz="1600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2525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X39 profit on sales / sales </a:t>
              </a:r>
              <a:endParaRPr lang="ko-KR" altLang="ko-KR" sz="1600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2525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X43 rotation receivables + inventory turnover in days</a:t>
              </a:r>
              <a:endParaRPr lang="ko-KR" altLang="ko-KR" sz="1600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2525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X44 (receivables * 365) / sales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2525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X49 EBITDA (profit on operating activities - depreciation) / sales</a:t>
              </a:r>
              <a:endParaRPr lang="ko-KR" altLang="ko-KR" sz="1600" strike="sngStrike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2525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X56 (sales -cost of products sold) / sales</a:t>
              </a:r>
              <a:endParaRPr lang="ko-KR" altLang="ko-KR" sz="1600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2525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X58 total costs /total sales</a:t>
              </a:r>
              <a:endParaRPr lang="ko-KR" altLang="ko-KR" sz="1600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52525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X62 (short-term liabilities *365) / sales</a:t>
              </a:r>
              <a:endParaRPr lang="ko-KR" altLang="ko-KR" sz="1600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CDA5987-2A25-48A7-AE2A-4B49C7BF6BF8}"/>
              </a:ext>
            </a:extLst>
          </p:cNvPr>
          <p:cNvSpPr txBox="1"/>
          <p:nvPr/>
        </p:nvSpPr>
        <p:spPr>
          <a:xfrm>
            <a:off x="2116631" y="5309529"/>
            <a:ext cx="8116389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변수들의 의미를 봤을 때</a:t>
            </a:r>
            <a:r>
              <a:rPr lang="en-US" altLang="ko-KR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거의 기업의 </a:t>
            </a:r>
            <a:r>
              <a:rPr lang="ko-KR" altLang="en-US" b="1" dirty="0" err="1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현금유동성</a:t>
            </a:r>
            <a:r>
              <a:rPr lang="ko-KR" altLang="en-US" dirty="0" err="1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</a:t>
            </a:r>
            <a:r>
              <a:rPr lang="ko-KR" altLang="en-US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관련이 있는 변수였다</a:t>
            </a:r>
            <a:r>
              <a:rPr lang="en-US" altLang="ko-KR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현금 유동성을 설명하는 새로운 </a:t>
            </a:r>
            <a:r>
              <a:rPr lang="en-US" altLang="ko-KR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 </a:t>
            </a:r>
            <a:r>
              <a:rPr lang="ko-KR" altLang="en-US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변수생성</a:t>
            </a:r>
            <a:r>
              <a:rPr lang="en-US" altLang="ko-KR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dirty="0">
              <a:solidFill>
                <a:srgbClr val="52525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-426743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804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223BD07-4BB3-4A31-9B12-325908D8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40" y="3384905"/>
            <a:ext cx="10870163" cy="308023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01314"/>
              </p:ext>
            </p:extLst>
          </p:nvPr>
        </p:nvGraphicFramePr>
        <p:xfrm>
          <a:off x="987972" y="1102467"/>
          <a:ext cx="10258097" cy="1808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9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81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296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rgbClr val="46474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Attr2, Attr3, Attr10, Attr25, Attr38, Attr51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6474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PCA1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296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rgbClr val="46474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Attr1, Attr7, Attr11, Attr14, Attr22, Attr35, Attr48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6474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PCA2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296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1800" dirty="0">
                          <a:solidFill>
                            <a:srgbClr val="46474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Attr19, Attr23, Attr30, Attr31, Attr39, Attr43, Attr44, Attr49, Attr56, Attr58, Attr62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6474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PCA3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-426743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878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A1628A2-6696-4884-BA79-BDFFC7BCA474}"/>
              </a:ext>
            </a:extLst>
          </p:cNvPr>
          <p:cNvSpPr/>
          <p:nvPr/>
        </p:nvSpPr>
        <p:spPr>
          <a:xfrm>
            <a:off x="0" y="0"/>
            <a:ext cx="352425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D4EC3DF-AE86-431C-8015-AC1056308DCA}"/>
              </a:ext>
            </a:extLst>
          </p:cNvPr>
          <p:cNvSpPr txBox="1"/>
          <p:nvPr/>
        </p:nvSpPr>
        <p:spPr>
          <a:xfrm>
            <a:off x="1195552" y="4694331"/>
            <a:ext cx="425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C3B9A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Visualization</a:t>
            </a:r>
            <a:endParaRPr lang="ko-KR" altLang="en-US" sz="3600" dirty="0">
              <a:solidFill>
                <a:srgbClr val="C3B9A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561D4F-0B8C-4181-85EB-1CC59AAC7135}"/>
              </a:ext>
            </a:extLst>
          </p:cNvPr>
          <p:cNvSpPr txBox="1"/>
          <p:nvPr/>
        </p:nvSpPr>
        <p:spPr>
          <a:xfrm>
            <a:off x="688756" y="3079784"/>
            <a:ext cx="15134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15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028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CD62723-089E-438E-A6FF-227C02E78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05" y="1146105"/>
            <a:ext cx="5099187" cy="5099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CFD54C6-5C70-49D5-9226-209172BCE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17" y="1146104"/>
            <a:ext cx="5099187" cy="5099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-426743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191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8B78089-9F39-40B1-9586-958A943B5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18" y="1120706"/>
            <a:ext cx="5099187" cy="50991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05" y="1120706"/>
            <a:ext cx="5099187" cy="5099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-426743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240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EC3DF-AE86-431C-8015-AC1056308DCA}"/>
              </a:ext>
            </a:extLst>
          </p:cNvPr>
          <p:cNvSpPr txBox="1"/>
          <p:nvPr/>
        </p:nvSpPr>
        <p:spPr>
          <a:xfrm>
            <a:off x="1195552" y="4694331"/>
            <a:ext cx="425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3B9A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조원소개</a:t>
            </a:r>
            <a:endParaRPr lang="ko-KR" altLang="en-US" sz="3600" dirty="0">
              <a:solidFill>
                <a:srgbClr val="C3B9A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561D4F-0B8C-4181-85EB-1CC59AAC7135}"/>
              </a:ext>
            </a:extLst>
          </p:cNvPr>
          <p:cNvSpPr txBox="1"/>
          <p:nvPr/>
        </p:nvSpPr>
        <p:spPr>
          <a:xfrm>
            <a:off x="688756" y="3079784"/>
            <a:ext cx="15134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endParaRPr lang="ko-KR" altLang="en-US" sz="115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A1628A2-6696-4884-BA79-BDFFC7BCA474}"/>
              </a:ext>
            </a:extLst>
          </p:cNvPr>
          <p:cNvSpPr/>
          <p:nvPr/>
        </p:nvSpPr>
        <p:spPr>
          <a:xfrm>
            <a:off x="0" y="0"/>
            <a:ext cx="352425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867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A52705E-07EF-4C63-B6EE-1E0366DB9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4" y="1045052"/>
            <a:ext cx="4143583" cy="41435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801A568-A55B-46B4-8347-68F2186E2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652" y="1045052"/>
            <a:ext cx="6843896" cy="4143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9CB088-D5DC-4299-B37B-9F1D5DFF3B2B}"/>
              </a:ext>
            </a:extLst>
          </p:cNvPr>
          <p:cNvSpPr txBox="1"/>
          <p:nvPr/>
        </p:nvSpPr>
        <p:spPr>
          <a:xfrm>
            <a:off x="905639" y="5500778"/>
            <a:ext cx="3196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X19: gross profit / sales </a:t>
            </a:r>
            <a:r>
              <a:rPr lang="ko-KR" altLang="en-US" dirty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변수 </a:t>
            </a:r>
            <a:endParaRPr lang="en-US" altLang="ko-KR" dirty="0">
              <a:solidFill>
                <a:srgbClr val="52525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부도기업이 정상기업보다 </a:t>
            </a:r>
            <a:r>
              <a:rPr lang="ko-KR" altLang="en-US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높</a:t>
            </a:r>
            <a:r>
              <a:rPr lang="ko-KR" altLang="en-US" dirty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</a:t>
            </a:r>
            <a:r>
              <a:rPr lang="en-US" altLang="ko-KR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ko-KR" dirty="0">
              <a:solidFill>
                <a:srgbClr val="52525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0CC23E2-2329-4A38-8EE3-0A19C80E46D2}"/>
              </a:ext>
            </a:extLst>
          </p:cNvPr>
          <p:cNvSpPr txBox="1"/>
          <p:nvPr/>
        </p:nvSpPr>
        <p:spPr>
          <a:xfrm>
            <a:off x="5793703" y="5500778"/>
            <a:ext cx="5391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25252"/>
                </a:solidFill>
              </a:rPr>
              <a:t>Gross profit </a:t>
            </a:r>
            <a:r>
              <a:rPr lang="ko-KR" altLang="en-US" dirty="0" smtClean="0">
                <a:solidFill>
                  <a:srgbClr val="525252"/>
                </a:solidFill>
              </a:rPr>
              <a:t>과 비교</a:t>
            </a:r>
            <a:endParaRPr lang="en-US" altLang="ko-KR" dirty="0" smtClean="0">
              <a:solidFill>
                <a:srgbClr val="52525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525252"/>
                </a:solidFill>
              </a:rPr>
              <a:t>0</a:t>
            </a:r>
            <a:r>
              <a:rPr lang="ko-KR" altLang="en-US" dirty="0" smtClean="0">
                <a:solidFill>
                  <a:srgbClr val="525252"/>
                </a:solidFill>
              </a:rPr>
              <a:t>을 기준으로 변화가 커진 것이 보임</a:t>
            </a:r>
            <a:endParaRPr lang="en-US" altLang="ko-KR" dirty="0" smtClean="0">
              <a:solidFill>
                <a:srgbClr val="52525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525252"/>
                </a:solidFill>
              </a:rPr>
              <a:t>부도기업 </a:t>
            </a:r>
            <a:r>
              <a:rPr lang="en-US" altLang="ko-KR" dirty="0" smtClean="0">
                <a:solidFill>
                  <a:srgbClr val="525252"/>
                </a:solidFill>
              </a:rPr>
              <a:t>gross fit</a:t>
            </a:r>
            <a:r>
              <a:rPr lang="ko-KR" altLang="en-US" dirty="0" smtClean="0">
                <a:solidFill>
                  <a:srgbClr val="525252"/>
                </a:solidFill>
              </a:rPr>
              <a:t>이 </a:t>
            </a:r>
            <a:r>
              <a:rPr lang="en-US" altLang="ko-KR" dirty="0" smtClean="0">
                <a:solidFill>
                  <a:srgbClr val="525252"/>
                </a:solidFill>
              </a:rPr>
              <a:t>– </a:t>
            </a:r>
            <a:r>
              <a:rPr lang="ko-KR" altLang="en-US" dirty="0" smtClean="0">
                <a:solidFill>
                  <a:srgbClr val="525252"/>
                </a:solidFill>
              </a:rPr>
              <a:t>값으로 더 많이 나타난다</a:t>
            </a:r>
            <a:r>
              <a:rPr lang="en-US" altLang="ko-KR" dirty="0" smtClean="0">
                <a:solidFill>
                  <a:srgbClr val="525252"/>
                </a:solidFill>
              </a:rPr>
              <a:t>.</a:t>
            </a:r>
            <a:endParaRPr lang="ko-KR" altLang="en-US" dirty="0">
              <a:solidFill>
                <a:srgbClr val="52525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-426743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559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9D9DE23-DA0F-4BEA-95BC-B471E618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442" y="1438409"/>
            <a:ext cx="6813020" cy="42469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D261CF0-1521-48C9-B388-F67642F8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9" y="1446982"/>
            <a:ext cx="3571837" cy="2164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C5EEBF-015D-46DE-AC19-E297B9650819}"/>
              </a:ext>
            </a:extLst>
          </p:cNvPr>
          <p:cNvSpPr txBox="1"/>
          <p:nvPr/>
        </p:nvSpPr>
        <p:spPr>
          <a:xfrm>
            <a:off x="1192959" y="53228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8C11418-D073-40A3-A004-0CEA8F580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58" y="4079622"/>
            <a:ext cx="3571837" cy="1605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-426743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09CB088-D5DC-4299-B37B-9F1D5DFF3B2B}"/>
              </a:ext>
            </a:extLst>
          </p:cNvPr>
          <p:cNvSpPr txBox="1"/>
          <p:nvPr/>
        </p:nvSpPr>
        <p:spPr>
          <a:xfrm>
            <a:off x="1456484" y="3611869"/>
            <a:ext cx="1821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X2</a:t>
            </a:r>
            <a:r>
              <a:rPr lang="ko-KR" altLang="en-US" sz="1500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와 </a:t>
            </a:r>
            <a:r>
              <a:rPr lang="en-US" altLang="ko-KR" sz="1500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X19</a:t>
            </a:r>
            <a:r>
              <a:rPr lang="ko-KR" altLang="en-US" sz="1500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sz="1500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boxplot</a:t>
            </a:r>
            <a:endParaRPr lang="ko-KR" altLang="en-US" sz="1500" dirty="0">
              <a:solidFill>
                <a:srgbClr val="52525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09CB088-D5DC-4299-B37B-9F1D5DFF3B2B}"/>
              </a:ext>
            </a:extLst>
          </p:cNvPr>
          <p:cNvSpPr txBox="1"/>
          <p:nvPr/>
        </p:nvSpPr>
        <p:spPr>
          <a:xfrm>
            <a:off x="7182354" y="5870030"/>
            <a:ext cx="21671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X2</a:t>
            </a:r>
            <a:r>
              <a:rPr lang="ko-KR" altLang="en-US" sz="1500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와 </a:t>
            </a:r>
            <a:r>
              <a:rPr lang="en-US" altLang="ko-KR" sz="1500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X19</a:t>
            </a:r>
            <a:r>
              <a:rPr lang="ko-KR" altLang="en-US" sz="1500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sz="1500" dirty="0" smtClean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scatter plot</a:t>
            </a:r>
            <a:endParaRPr lang="ko-KR" altLang="en-US" sz="1500" dirty="0">
              <a:solidFill>
                <a:srgbClr val="52525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158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F352697-B802-4074-B3A0-0154A2E2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9" y="1677408"/>
            <a:ext cx="5139794" cy="31247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E6EB1D1-1598-47EF-846C-B329BE254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03" y="1677408"/>
            <a:ext cx="5036789" cy="3124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4823C2-05A8-4CD6-BCF3-44CE34649E76}"/>
              </a:ext>
            </a:extLst>
          </p:cNvPr>
          <p:cNvSpPr txBox="1"/>
          <p:nvPr/>
        </p:nvSpPr>
        <p:spPr>
          <a:xfrm>
            <a:off x="7007372" y="5195732"/>
            <a:ext cx="3372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X1: net profit / total assets</a:t>
            </a:r>
          </a:p>
          <a:p>
            <a:r>
              <a:rPr lang="en-US" altLang="ko-KR" dirty="0" smtClean="0"/>
              <a:t>X10: </a:t>
            </a:r>
            <a:r>
              <a:rPr lang="en-US" altLang="ko-KR" dirty="0"/>
              <a:t>equity / total assets</a:t>
            </a:r>
            <a:endParaRPr lang="ko-KR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C5B0DC-7DE3-4AD4-AB6C-65AFA08AF729}"/>
              </a:ext>
            </a:extLst>
          </p:cNvPr>
          <p:cNvSpPr txBox="1"/>
          <p:nvPr/>
        </p:nvSpPr>
        <p:spPr>
          <a:xfrm>
            <a:off x="1811643" y="5202795"/>
            <a:ext cx="3372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X1: net profit / total assets</a:t>
            </a:r>
          </a:p>
          <a:p>
            <a:r>
              <a:rPr lang="en-US" altLang="ko-KR" dirty="0" smtClean="0"/>
              <a:t>X9: </a:t>
            </a:r>
            <a:r>
              <a:rPr lang="en-US" altLang="ko-KR" dirty="0"/>
              <a:t>sales / total assets</a:t>
            </a:r>
            <a:endParaRPr lang="ko-KR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E6F014F-21DA-46DA-A199-3CE546A2CDFF}"/>
              </a:ext>
            </a:extLst>
          </p:cNvPr>
          <p:cNvSpPr txBox="1"/>
          <p:nvPr/>
        </p:nvSpPr>
        <p:spPr>
          <a:xfrm>
            <a:off x="-426743" y="268545"/>
            <a:ext cx="3032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158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A1628A2-6696-4884-BA79-BDFFC7BCA474}"/>
              </a:ext>
            </a:extLst>
          </p:cNvPr>
          <p:cNvSpPr/>
          <p:nvPr/>
        </p:nvSpPr>
        <p:spPr>
          <a:xfrm>
            <a:off x="0" y="0"/>
            <a:ext cx="352425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D4EC3DF-AE86-431C-8015-AC1056308DCA}"/>
              </a:ext>
            </a:extLst>
          </p:cNvPr>
          <p:cNvSpPr txBox="1"/>
          <p:nvPr/>
        </p:nvSpPr>
        <p:spPr>
          <a:xfrm>
            <a:off x="1195552" y="4694331"/>
            <a:ext cx="425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C3B9A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Modeling</a:t>
            </a:r>
            <a:endParaRPr lang="ko-KR" altLang="en-US" sz="3600" dirty="0">
              <a:solidFill>
                <a:srgbClr val="C3B9A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561D4F-0B8C-4181-85EB-1CC59AAC7135}"/>
              </a:ext>
            </a:extLst>
          </p:cNvPr>
          <p:cNvSpPr txBox="1"/>
          <p:nvPr/>
        </p:nvSpPr>
        <p:spPr>
          <a:xfrm>
            <a:off x="688756" y="3079784"/>
            <a:ext cx="15134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115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92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xmlns="" id="{67C66178-0263-4E8E-89DB-921720C8CE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864" y="1859281"/>
            <a:ext cx="10740165" cy="1754326"/>
          </a:xfrm>
          <a:prstGeom prst="rect">
            <a:avLst/>
          </a:prstGeom>
          <a:solidFill>
            <a:srgbClr val="52525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선택</a:t>
            </a: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Logistic Regression, SVM, Random Forest …</a:t>
            </a:r>
            <a:b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선택</a:t>
            </a: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EDA</a:t>
            </a:r>
            <a:r>
              <a:rPr lang="ko-KR" altLang="en-US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과정에서 고민했던 여러가지를 다 </a:t>
            </a:r>
            <a:r>
              <a:rPr lang="ko-KR" altLang="en-US" sz="2400" dirty="0" smtClean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담아 내보자 </a:t>
            </a: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</a:t>
            </a:r>
            <a:b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       : </a:t>
            </a:r>
            <a:r>
              <a:rPr lang="ko-KR" altLang="en-US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모델의 성능을 올려가면서</a:t>
            </a: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변수를 선택해보자 </a:t>
            </a: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 </a:t>
            </a:r>
            <a:endParaRPr lang="ko-KR" altLang="en-US" sz="2400" dirty="0">
              <a:solidFill>
                <a:srgbClr val="B5AC9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5E2F810-0674-4ACB-91C6-8A32F6B9C5C5}"/>
              </a:ext>
            </a:extLst>
          </p:cNvPr>
          <p:cNvSpPr txBox="1"/>
          <p:nvPr/>
        </p:nvSpPr>
        <p:spPr>
          <a:xfrm>
            <a:off x="4875758" y="974956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앞으로의 계획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343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5">
            <a:extLst>
              <a:ext uri="{FF2B5EF4-FFF2-40B4-BE49-F238E27FC236}">
                <a16:creationId xmlns:a16="http://schemas.microsoft.com/office/drawing/2014/main" xmlns="" id="{ECC49002-8D14-46C4-BAFA-CD34DD482D78}"/>
              </a:ext>
            </a:extLst>
          </p:cNvPr>
          <p:cNvSpPr txBox="1">
            <a:spLocks/>
          </p:cNvSpPr>
          <p:nvPr/>
        </p:nvSpPr>
        <p:spPr>
          <a:xfrm>
            <a:off x="777641" y="2201520"/>
            <a:ext cx="10818132" cy="1200329"/>
          </a:xfrm>
          <a:prstGeom prst="rect">
            <a:avLst/>
          </a:prstGeom>
          <a:solidFill>
            <a:srgbClr val="525252"/>
          </a:solidFill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</a:t>
            </a:r>
            <a:r>
              <a:rPr lang="ko-KR" altLang="en-US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불균형한 데이터를 어떻게 모델에 잘 반영할까</a:t>
            </a: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변수가 많고</a:t>
            </a: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변수의미가 어려워</a:t>
            </a: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어떻게 모델 해석을 잘 할 수 있을까</a:t>
            </a:r>
            <a:r>
              <a:rPr lang="en-US" altLang="ko-KR" sz="24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2400" dirty="0">
              <a:solidFill>
                <a:srgbClr val="B5AC9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C830A0-A514-45FF-BCEA-3804CD410A52}"/>
              </a:ext>
            </a:extLst>
          </p:cNvPr>
          <p:cNvSpPr txBox="1"/>
          <p:nvPr/>
        </p:nvSpPr>
        <p:spPr>
          <a:xfrm>
            <a:off x="4790979" y="981011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우리의 고민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989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42DBA3-E051-4D1B-9835-9F77357E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2525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3B94D6F-6900-47D9-96BB-DAF5D815C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500" dirty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https://archive.ics.uci.edu/ml/datasets/Polish+companies+bankruptcy+data</a:t>
            </a:r>
            <a:endParaRPr lang="en-US" altLang="ko-KR" sz="1500" dirty="0">
              <a:solidFill>
                <a:srgbClr val="52525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500" dirty="0" err="1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Naimputation</a:t>
            </a:r>
            <a:r>
              <a:rPr lang="en-US" altLang="ko-KR" sz="1500" dirty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https://statisticsglobe.com/predictive-mean-matching-imputation-method/</a:t>
            </a:r>
            <a:r>
              <a:rPr lang="en-US" altLang="ko-KR" sz="1500" dirty="0">
                <a:solidFill>
                  <a:srgbClr val="52525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762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BA6A3E-F216-430F-BA34-E96BDF5C12AA}"/>
              </a:ext>
            </a:extLst>
          </p:cNvPr>
          <p:cNvSpPr txBox="1"/>
          <p:nvPr/>
        </p:nvSpPr>
        <p:spPr>
          <a:xfrm>
            <a:off x="3561248" y="3633579"/>
            <a:ext cx="506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THANK YOU</a:t>
            </a:r>
            <a:endParaRPr lang="ko-KR" altLang="en-US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4A9FCF8-2E6D-4663-A04E-3ABEF394D325}"/>
              </a:ext>
            </a:extLst>
          </p:cNvPr>
          <p:cNvSpPr txBox="1"/>
          <p:nvPr/>
        </p:nvSpPr>
        <p:spPr>
          <a:xfrm>
            <a:off x="4665198" y="6587550"/>
            <a:ext cx="286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50E3BE8-F9BE-44CC-893E-334C66F4098E}"/>
              </a:ext>
            </a:extLst>
          </p:cNvPr>
          <p:cNvSpPr txBox="1"/>
          <p:nvPr/>
        </p:nvSpPr>
        <p:spPr>
          <a:xfrm>
            <a:off x="2013757" y="2691199"/>
            <a:ext cx="816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C3B9A6"/>
                </a:solidFill>
                <a:latin typeface="KoPub돋움체 Bold" panose="00000800000000000000" pitchFamily="2" charset="-127"/>
                <a:ea typeface="KoPub돋움체 Light" panose="00000300000000000000" pitchFamily="2" charset="-127"/>
              </a:rPr>
              <a:t>감사합니다</a:t>
            </a:r>
            <a:r>
              <a:rPr lang="en-US" altLang="ko-KR" sz="5400" dirty="0" smtClean="0">
                <a:solidFill>
                  <a:srgbClr val="C3B9A6"/>
                </a:solidFill>
                <a:latin typeface="KoPub돋움체 Bold" panose="00000800000000000000" pitchFamily="2" charset="-127"/>
                <a:ea typeface="KoPub돋움체 Light" panose="00000300000000000000" pitchFamily="2" charset="-127"/>
              </a:rPr>
              <a:t>:)</a:t>
            </a:r>
            <a:endParaRPr lang="ko-KR" altLang="en-US" sz="54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02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A1628A2-6696-4884-BA79-BDFFC7BCA474}"/>
              </a:ext>
            </a:extLst>
          </p:cNvPr>
          <p:cNvSpPr/>
          <p:nvPr/>
        </p:nvSpPr>
        <p:spPr>
          <a:xfrm>
            <a:off x="0" y="0"/>
            <a:ext cx="352425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70" y="4287394"/>
            <a:ext cx="1225797" cy="1636570"/>
          </a:xfrm>
          <a:prstGeom prst="rect">
            <a:avLst/>
          </a:prstGeom>
          <a:ln w="38100">
            <a:solidFill>
              <a:srgbClr val="464748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1401" t="32408" r="16747" b="31111"/>
          <a:stretch/>
        </p:blipFill>
        <p:spPr>
          <a:xfrm>
            <a:off x="4270720" y="4287394"/>
            <a:ext cx="1693157" cy="1663146"/>
          </a:xfrm>
          <a:prstGeom prst="rect">
            <a:avLst/>
          </a:prstGeom>
          <a:ln w="38100">
            <a:solidFill>
              <a:srgbClr val="464748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93" y="1567535"/>
            <a:ext cx="1690727" cy="1711315"/>
          </a:xfrm>
          <a:prstGeom prst="rect">
            <a:avLst/>
          </a:prstGeom>
          <a:ln w="38100">
            <a:solidFill>
              <a:srgbClr val="464748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7851" r="13422" b="30111"/>
          <a:stretch/>
        </p:blipFill>
        <p:spPr>
          <a:xfrm>
            <a:off x="519425" y="1536686"/>
            <a:ext cx="1780838" cy="1701403"/>
          </a:xfrm>
          <a:prstGeom prst="rect">
            <a:avLst/>
          </a:prstGeom>
          <a:ln w="38100">
            <a:solidFill>
              <a:srgbClr val="464748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b="39817"/>
          <a:stretch/>
        </p:blipFill>
        <p:spPr>
          <a:xfrm>
            <a:off x="4304173" y="1536686"/>
            <a:ext cx="1591410" cy="1702676"/>
          </a:xfrm>
          <a:prstGeom prst="rect">
            <a:avLst/>
          </a:prstGeom>
          <a:ln w="38100">
            <a:solidFill>
              <a:srgbClr val="464748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0C11D98-C828-467E-B811-550D7ABF2E57}"/>
              </a:ext>
            </a:extLst>
          </p:cNvPr>
          <p:cNvSpPr txBox="1"/>
          <p:nvPr/>
        </p:nvSpPr>
        <p:spPr>
          <a:xfrm>
            <a:off x="404327" y="282793"/>
            <a:ext cx="1589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조원소개</a:t>
            </a:r>
            <a:endParaRPr lang="ko-KR" altLang="en-US" sz="3000" dirty="0">
              <a:solidFill>
                <a:srgbClr val="4647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400905" y="1567535"/>
            <a:ext cx="1462626" cy="1754326"/>
            <a:chOff x="3460601" y="1078614"/>
            <a:chExt cx="1462626" cy="17543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DF700FE-08E5-45FD-BC54-1195FB690AAD}"/>
                </a:ext>
              </a:extLst>
            </p:cNvPr>
            <p:cNvSpPr txBox="1"/>
            <p:nvPr/>
          </p:nvSpPr>
          <p:spPr>
            <a:xfrm>
              <a:off x="3460601" y="1078614"/>
              <a:ext cx="14626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남승지</a:t>
              </a:r>
              <a:endParaRPr lang="en-US" altLang="ko-KR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r>
                <a:rPr lang="en-US" altLang="ko-KR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시각화</a:t>
              </a:r>
              <a:r>
                <a:rPr lang="en-US" altLang="ko-KR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err="1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ppt</a:t>
              </a:r>
              <a:r>
                <a:rPr lang="en-US" altLang="ko-KR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제작</a:t>
              </a:r>
              <a:endParaRPr lang="ko-KR" altLang="en-US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3540112" y="1563757"/>
              <a:ext cx="1383114" cy="0"/>
            </a:xfrm>
            <a:prstGeom prst="line">
              <a:avLst/>
            </a:prstGeom>
            <a:ln w="28575">
              <a:solidFill>
                <a:srgbClr val="46474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9732233" y="1567535"/>
            <a:ext cx="1961019" cy="1569660"/>
            <a:chOff x="3460601" y="1078614"/>
            <a:chExt cx="1462626" cy="156966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DF700FE-08E5-45FD-BC54-1195FB690AAD}"/>
                </a:ext>
              </a:extLst>
            </p:cNvPr>
            <p:cNvSpPr txBox="1"/>
            <p:nvPr/>
          </p:nvSpPr>
          <p:spPr>
            <a:xfrm>
              <a:off x="3460601" y="1078614"/>
              <a:ext cx="14626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조민주</a:t>
              </a:r>
              <a:endParaRPr lang="en-US" altLang="ko-KR" b="1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400" b="1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altLang="ko-KR" sz="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Feature Importance </a:t>
              </a: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출력</a:t>
              </a:r>
              <a:r>
                <a:rPr lang="en-US" altLang="ko-KR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모델링</a:t>
              </a:r>
              <a:endParaRPr lang="ko-KR" altLang="en-US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540112" y="1563757"/>
              <a:ext cx="1197366" cy="0"/>
            </a:xfrm>
            <a:prstGeom prst="line">
              <a:avLst/>
            </a:prstGeom>
            <a:ln w="28575">
              <a:solidFill>
                <a:srgbClr val="46474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5997330" y="1567535"/>
            <a:ext cx="1462626" cy="1338828"/>
            <a:chOff x="3460601" y="1078614"/>
            <a:chExt cx="1462626" cy="13388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DF700FE-08E5-45FD-BC54-1195FB690AAD}"/>
                </a:ext>
              </a:extLst>
            </p:cNvPr>
            <p:cNvSpPr txBox="1"/>
            <p:nvPr/>
          </p:nvSpPr>
          <p:spPr>
            <a:xfrm>
              <a:off x="3460601" y="1078614"/>
              <a:ext cx="1462626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오태환</a:t>
              </a:r>
              <a:endParaRPr lang="en-US" altLang="ko-KR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r>
                <a:rPr lang="en-US" altLang="ko-KR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모델링</a:t>
              </a:r>
              <a:endParaRPr lang="ko-KR" altLang="en-US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3540112" y="1563757"/>
              <a:ext cx="1383114" cy="0"/>
            </a:xfrm>
            <a:prstGeom prst="line">
              <a:avLst/>
            </a:prstGeom>
            <a:ln w="28575">
              <a:solidFill>
                <a:srgbClr val="46474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2379307" y="4444976"/>
            <a:ext cx="1822652" cy="1338828"/>
            <a:chOff x="3460601" y="1078614"/>
            <a:chExt cx="1462626" cy="13388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7DF700FE-08E5-45FD-BC54-1195FB690AAD}"/>
                </a:ext>
              </a:extLst>
            </p:cNvPr>
            <p:cNvSpPr txBox="1"/>
            <p:nvPr/>
          </p:nvSpPr>
          <p:spPr>
            <a:xfrm>
              <a:off x="3460601" y="1078614"/>
              <a:ext cx="1462626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김민회</a:t>
              </a:r>
              <a:endParaRPr lang="en-US" altLang="ko-KR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변수 조사</a:t>
              </a:r>
              <a:r>
                <a:rPr lang="en-US" altLang="ko-KR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변수 선택</a:t>
              </a:r>
              <a:endParaRPr lang="en-US" altLang="ko-KR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540112" y="1563757"/>
              <a:ext cx="651802" cy="0"/>
            </a:xfrm>
            <a:prstGeom prst="line">
              <a:avLst/>
            </a:prstGeom>
            <a:ln w="28575">
              <a:solidFill>
                <a:srgbClr val="46474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6097954" y="4444976"/>
            <a:ext cx="1822652" cy="1338828"/>
            <a:chOff x="3382092" y="1078614"/>
            <a:chExt cx="1462626" cy="133882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DF700FE-08E5-45FD-BC54-1195FB690AAD}"/>
                </a:ext>
              </a:extLst>
            </p:cNvPr>
            <p:cNvSpPr txBox="1"/>
            <p:nvPr/>
          </p:nvSpPr>
          <p:spPr>
            <a:xfrm>
              <a:off x="3382092" y="1078614"/>
              <a:ext cx="1462626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신예진</a:t>
              </a:r>
              <a:endParaRPr lang="en-US" altLang="ko-KR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변수 선택</a:t>
              </a:r>
              <a:r>
                <a:rPr lang="en-US" altLang="ko-KR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err="1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ppt</a:t>
              </a: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제작 및 발표</a:t>
              </a:r>
              <a:endParaRPr lang="ko-KR" altLang="en-US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461765" y="1553886"/>
              <a:ext cx="1167673" cy="0"/>
            </a:xfrm>
            <a:prstGeom prst="line">
              <a:avLst/>
            </a:prstGeom>
            <a:ln w="28575">
              <a:solidFill>
                <a:srgbClr val="46474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9698780" y="4444976"/>
            <a:ext cx="1822652" cy="1338828"/>
            <a:chOff x="3460601" y="1078614"/>
            <a:chExt cx="1462626" cy="13388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7DF700FE-08E5-45FD-BC54-1195FB690AAD}"/>
                </a:ext>
              </a:extLst>
            </p:cNvPr>
            <p:cNvSpPr txBox="1"/>
            <p:nvPr/>
          </p:nvSpPr>
          <p:spPr>
            <a:xfrm>
              <a:off x="3460601" y="1078614"/>
              <a:ext cx="1462626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err="1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주일찬</a:t>
              </a:r>
              <a:endParaRPr lang="en-US" altLang="ko-KR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변수 조사</a:t>
              </a:r>
              <a:r>
                <a:rPr lang="en-US" altLang="ko-KR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변수 선택</a:t>
              </a:r>
              <a:endParaRPr lang="en-US" altLang="ko-KR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3540112" y="1563757"/>
              <a:ext cx="651802" cy="0"/>
            </a:xfrm>
            <a:prstGeom prst="line">
              <a:avLst/>
            </a:prstGeom>
            <a:ln w="28575">
              <a:solidFill>
                <a:srgbClr val="46474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/>
          <a:srcRect l="32302" t="3571" r="19127" b="48333"/>
          <a:stretch/>
        </p:blipFill>
        <p:spPr>
          <a:xfrm>
            <a:off x="515881" y="4148957"/>
            <a:ext cx="1792581" cy="1775007"/>
          </a:xfrm>
          <a:prstGeom prst="rect">
            <a:avLst/>
          </a:prstGeom>
          <a:ln w="38100">
            <a:solidFill>
              <a:srgbClr val="464748"/>
            </a:solidFill>
          </a:ln>
        </p:spPr>
      </p:pic>
    </p:spTree>
    <p:extLst>
      <p:ext uri="{BB962C8B-B14F-4D97-AF65-F5344CB8AC3E}">
        <p14:creationId xmlns:p14="http://schemas.microsoft.com/office/powerpoint/2010/main" val="2684577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EC3DF-AE86-431C-8015-AC1056308DCA}"/>
              </a:ext>
            </a:extLst>
          </p:cNvPr>
          <p:cNvSpPr txBox="1"/>
          <p:nvPr/>
        </p:nvSpPr>
        <p:spPr>
          <a:xfrm>
            <a:off x="1195552" y="4694331"/>
            <a:ext cx="425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3B9A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도입</a:t>
            </a:r>
            <a:endParaRPr lang="en-US" altLang="ko-KR" sz="3600" dirty="0">
              <a:solidFill>
                <a:srgbClr val="C3B9A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3600" dirty="0">
                <a:solidFill>
                  <a:srgbClr val="C3B9A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561D4F-0B8C-4181-85EB-1CC59AAC7135}"/>
              </a:ext>
            </a:extLst>
          </p:cNvPr>
          <p:cNvSpPr txBox="1"/>
          <p:nvPr/>
        </p:nvSpPr>
        <p:spPr>
          <a:xfrm>
            <a:off x="688756" y="3079784"/>
            <a:ext cx="15134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endParaRPr lang="ko-KR" altLang="en-US" sz="115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A1628A2-6696-4884-BA79-BDFFC7BCA474}"/>
              </a:ext>
            </a:extLst>
          </p:cNvPr>
          <p:cNvSpPr/>
          <p:nvPr/>
        </p:nvSpPr>
        <p:spPr>
          <a:xfrm>
            <a:off x="0" y="0"/>
            <a:ext cx="352425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0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E3C45F-BAD6-4737-9A38-65EEAA07E5F2}"/>
              </a:ext>
            </a:extLst>
          </p:cNvPr>
          <p:cNvSpPr txBox="1"/>
          <p:nvPr/>
        </p:nvSpPr>
        <p:spPr>
          <a:xfrm>
            <a:off x="825133" y="2087233"/>
            <a:ext cx="209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net profit 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9DBCCD-9E32-4801-BD6A-F19EBD432C24}"/>
              </a:ext>
            </a:extLst>
          </p:cNvPr>
          <p:cNvSpPr txBox="1"/>
          <p:nvPr/>
        </p:nvSpPr>
        <p:spPr>
          <a:xfrm>
            <a:off x="3034940" y="2829456"/>
            <a:ext cx="1637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sales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8BF078-6261-4615-B49F-2B697E2BCED3}"/>
              </a:ext>
            </a:extLst>
          </p:cNvPr>
          <p:cNvSpPr txBox="1"/>
          <p:nvPr/>
        </p:nvSpPr>
        <p:spPr>
          <a:xfrm>
            <a:off x="1784167" y="5179374"/>
            <a:ext cx="28215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Total liabilities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47D313F-5BDB-4E99-9B7D-E98EF072D3AF}"/>
              </a:ext>
            </a:extLst>
          </p:cNvPr>
          <p:cNvSpPr txBox="1"/>
          <p:nvPr/>
        </p:nvSpPr>
        <p:spPr>
          <a:xfrm>
            <a:off x="5443945" y="555629"/>
            <a:ext cx="2277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Total assets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AE5A30F-5F55-4A56-A367-005B47511ABA}"/>
              </a:ext>
            </a:extLst>
          </p:cNvPr>
          <p:cNvSpPr txBox="1"/>
          <p:nvPr/>
        </p:nvSpPr>
        <p:spPr>
          <a:xfrm>
            <a:off x="6518366" y="4254124"/>
            <a:ext cx="2277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equity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EA8FA57-07BA-4E20-A805-8C6CAB9ED2E9}"/>
              </a:ext>
            </a:extLst>
          </p:cNvPr>
          <p:cNvSpPr txBox="1"/>
          <p:nvPr/>
        </p:nvSpPr>
        <p:spPr>
          <a:xfrm>
            <a:off x="6396446" y="2878291"/>
            <a:ext cx="282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Gross profit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7A477C-0B0E-4CCF-8F0E-793DE5540ED9}"/>
              </a:ext>
            </a:extLst>
          </p:cNvPr>
          <p:cNvSpPr txBox="1"/>
          <p:nvPr/>
        </p:nvSpPr>
        <p:spPr>
          <a:xfrm>
            <a:off x="3384368" y="1800339"/>
            <a:ext cx="24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Depreciation</a:t>
            </a:r>
          </a:p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F752EE3-48DD-4571-A7BB-C7A25B3F7574}"/>
              </a:ext>
            </a:extLst>
          </p:cNvPr>
          <p:cNvSpPr txBox="1"/>
          <p:nvPr/>
        </p:nvSpPr>
        <p:spPr>
          <a:xfrm>
            <a:off x="4735285" y="5279059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Operating expenses</a:t>
            </a:r>
          </a:p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275348A-5B4E-4416-9D11-F4494AE10C06}"/>
              </a:ext>
            </a:extLst>
          </p:cNvPr>
          <p:cNvSpPr txBox="1"/>
          <p:nvPr/>
        </p:nvSpPr>
        <p:spPr>
          <a:xfrm>
            <a:off x="9218022" y="4246845"/>
            <a:ext cx="24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Current assets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D1E0C12-9934-41C6-BF8E-F03B2D790A00}"/>
              </a:ext>
            </a:extLst>
          </p:cNvPr>
          <p:cNvSpPr txBox="1"/>
          <p:nvPr/>
        </p:nvSpPr>
        <p:spPr>
          <a:xfrm>
            <a:off x="7434943" y="5377985"/>
            <a:ext cx="24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Fixed assets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B4F87F3-D87C-423E-B8E5-0D243C69D525}"/>
              </a:ext>
            </a:extLst>
          </p:cNvPr>
          <p:cNvSpPr txBox="1"/>
          <p:nvPr/>
        </p:nvSpPr>
        <p:spPr>
          <a:xfrm>
            <a:off x="9424849" y="2599399"/>
            <a:ext cx="244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Receivables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9A32926-1C5E-4C2A-936D-E752603D8ED2}"/>
              </a:ext>
            </a:extLst>
          </p:cNvPr>
          <p:cNvSpPr txBox="1"/>
          <p:nvPr/>
        </p:nvSpPr>
        <p:spPr>
          <a:xfrm>
            <a:off x="3853546" y="3801310"/>
            <a:ext cx="24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Depreciation</a:t>
            </a:r>
          </a:p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16CD112-2D74-454F-8112-095508EEDED9}"/>
              </a:ext>
            </a:extLst>
          </p:cNvPr>
          <p:cNvSpPr txBox="1"/>
          <p:nvPr/>
        </p:nvSpPr>
        <p:spPr>
          <a:xfrm>
            <a:off x="7824651" y="1347967"/>
            <a:ext cx="24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inventory</a:t>
            </a:r>
          </a:p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966C821-6DD0-4FE6-A445-CE2138BA1918}"/>
              </a:ext>
            </a:extLst>
          </p:cNvPr>
          <p:cNvSpPr txBox="1"/>
          <p:nvPr/>
        </p:nvSpPr>
        <p:spPr>
          <a:xfrm>
            <a:off x="1557744" y="701636"/>
            <a:ext cx="163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Short-term liabilities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146DF46-3914-4928-9FA6-BCFF1DA27B12}"/>
              </a:ext>
            </a:extLst>
          </p:cNvPr>
          <p:cNvSpPr txBox="1"/>
          <p:nvPr/>
        </p:nvSpPr>
        <p:spPr>
          <a:xfrm>
            <a:off x="977533" y="3743726"/>
            <a:ext cx="163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Profit on sales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822D1A5-5C83-4ED0-A00C-88467B4B8739}"/>
              </a:ext>
            </a:extLst>
          </p:cNvPr>
          <p:cNvSpPr txBox="1"/>
          <p:nvPr/>
        </p:nvSpPr>
        <p:spPr>
          <a:xfrm>
            <a:off x="9692640" y="664363"/>
            <a:ext cx="196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Cost of products sold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52F43BF-C3C5-4846-B2D2-B1D38C245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5068427"/>
            <a:ext cx="1592325" cy="1592325"/>
          </a:xfrm>
          <a:prstGeom prst="rect">
            <a:avLst/>
          </a:prstGeom>
        </p:spPr>
      </p:pic>
      <p:pic>
        <p:nvPicPr>
          <p:cNvPr id="25" name="그림 24" descr="시계이(가) 표시된 사진&#10;&#10;자동 생성된 설명">
            <a:extLst>
              <a:ext uri="{FF2B5EF4-FFF2-40B4-BE49-F238E27FC236}">
                <a16:creationId xmlns:a16="http://schemas.microsoft.com/office/drawing/2014/main" xmlns="" id="{0BC5ABA0-CB5B-492D-ABB1-5330A4FFF3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4" y="4702931"/>
            <a:ext cx="1117661" cy="11176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0C11D98-C828-467E-B811-550D7ABF2E57}"/>
              </a:ext>
            </a:extLst>
          </p:cNvPr>
          <p:cNvSpPr txBox="1"/>
          <p:nvPr/>
        </p:nvSpPr>
        <p:spPr>
          <a:xfrm>
            <a:off x="404327" y="282793"/>
            <a:ext cx="1589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B5AC9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도입</a:t>
            </a:r>
          </a:p>
        </p:txBody>
      </p:sp>
    </p:spTree>
    <p:extLst>
      <p:ext uri="{BB962C8B-B14F-4D97-AF65-F5344CB8AC3E}">
        <p14:creationId xmlns:p14="http://schemas.microsoft.com/office/powerpoint/2010/main" val="165479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360160" y="3878733"/>
            <a:ext cx="5191760" cy="2776067"/>
          </a:xfrm>
          <a:prstGeom prst="rect">
            <a:avLst/>
          </a:prstGeom>
          <a:solidFill>
            <a:srgbClr val="B5A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1500" dirty="0">
              <a:solidFill>
                <a:srgbClr val="46474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48640" y="1219200"/>
            <a:ext cx="5354320" cy="5435600"/>
          </a:xfrm>
          <a:prstGeom prst="rect">
            <a:avLst/>
          </a:prstGeom>
          <a:solidFill>
            <a:srgbClr val="B5A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2921211" y="316482"/>
            <a:ext cx="6120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5959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en-US" altLang="ko-KR" sz="2000" dirty="0">
                <a:solidFill>
                  <a:srgbClr val="5959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6855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회사의 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64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독립변수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2000" dirty="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Attr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+ class </a:t>
            </a:r>
            <a:r>
              <a:rPr lang="en-US" altLang="ko-KR" sz="3000" b="1" dirty="0">
                <a:solidFill>
                  <a:srgbClr val="5959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</a:t>
            </a:r>
            <a:endParaRPr lang="ko-KR" altLang="en-US" sz="3000" b="1" dirty="0">
              <a:solidFill>
                <a:srgbClr val="59595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0C11D98-C828-467E-B811-550D7ABF2E57}"/>
              </a:ext>
            </a:extLst>
          </p:cNvPr>
          <p:cNvSpPr txBox="1"/>
          <p:nvPr/>
        </p:nvSpPr>
        <p:spPr>
          <a:xfrm>
            <a:off x="404327" y="282793"/>
            <a:ext cx="1589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4" y="1978631"/>
            <a:ext cx="4693231" cy="39517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1491203" y="6195553"/>
            <a:ext cx="34705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Class: </a:t>
            </a:r>
            <a:r>
              <a:rPr lang="ko-KR" altLang="en-US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파산기업 </a:t>
            </a:r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 </a:t>
            </a:r>
            <a:r>
              <a:rPr lang="ko-KR" altLang="en-US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정상기업 </a:t>
            </a:r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 </a:t>
            </a:r>
            <a:endParaRPr lang="ko-KR" altLang="en-US" sz="1500" dirty="0">
              <a:solidFill>
                <a:srgbClr val="46474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6845523" y="5607367"/>
            <a:ext cx="276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총 </a:t>
            </a:r>
            <a:r>
              <a:rPr lang="en-US" altLang="ko-KR" sz="2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6132</a:t>
            </a:r>
            <a:r>
              <a:rPr lang="ko-KR" altLang="en-US" sz="2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endParaRPr lang="en-US" altLang="ko-KR" sz="20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이걸 쓸 수 있을까</a:t>
            </a:r>
            <a:r>
              <a:rPr lang="en-US" altLang="ko-KR" sz="2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20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604998" y="4152936"/>
            <a:ext cx="3247278" cy="1113830"/>
            <a:chOff x="6747447" y="3789749"/>
            <a:chExt cx="3247278" cy="11138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447" y="3789749"/>
              <a:ext cx="3226265" cy="111383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7391400" y="4237567"/>
              <a:ext cx="656167" cy="431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338558" y="4237567"/>
              <a:ext cx="656167" cy="2074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155997" y="4033535"/>
            <a:ext cx="1097240" cy="2518836"/>
            <a:chOff x="10251480" y="3789749"/>
            <a:chExt cx="1120812" cy="2681327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1480" y="3789749"/>
              <a:ext cx="1120812" cy="2681327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0251480" y="6257924"/>
              <a:ext cx="1083270" cy="213151"/>
            </a:xfrm>
            <a:prstGeom prst="rect">
              <a:avLst/>
            </a:prstGeom>
            <a:solidFill>
              <a:srgbClr val="FFFF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360160" y="1219200"/>
            <a:ext cx="5191760" cy="2465615"/>
          </a:xfrm>
          <a:prstGeom prst="rect">
            <a:avLst/>
          </a:prstGeom>
          <a:solidFill>
            <a:srgbClr val="B5A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X1 net profit / total assets</a:t>
            </a:r>
          </a:p>
          <a:p>
            <a:pPr algn="just"/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X2 total liabilities / total assets</a:t>
            </a:r>
          </a:p>
          <a:p>
            <a:pPr algn="just"/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X3 working capital / total assets</a:t>
            </a:r>
          </a:p>
          <a:p>
            <a:pPr algn="just"/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X4 current assets / short-term liabilities</a:t>
            </a:r>
          </a:p>
          <a:p>
            <a:pPr algn="just"/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algn="just"/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algn="just"/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algn="just"/>
            <a:endParaRPr lang="en-US" altLang="ko-KR" sz="1500" dirty="0">
              <a:solidFill>
                <a:srgbClr val="46474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/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X63 sales / short-term liabilities</a:t>
            </a:r>
          </a:p>
          <a:p>
            <a:pPr algn="just"/>
            <a:r>
              <a:rPr lang="en-US" altLang="ko-KR" sz="1500" dirty="0">
                <a:solidFill>
                  <a:srgbClr val="46474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X64 sales / fixed assets</a:t>
            </a:r>
            <a:endParaRPr lang="ko-KR" altLang="en-US" sz="1500" dirty="0">
              <a:solidFill>
                <a:srgbClr val="46474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3F7BA53-63EA-4F16-8C0B-0F8DEAC715C8}"/>
              </a:ext>
            </a:extLst>
          </p:cNvPr>
          <p:cNvSpPr txBox="1"/>
          <p:nvPr/>
        </p:nvSpPr>
        <p:spPr>
          <a:xfrm>
            <a:off x="677815" y="1380884"/>
            <a:ext cx="545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Polish companies bankruptcy Data</a:t>
            </a:r>
            <a:r>
              <a:rPr lang="en-US" altLang="ko-KR" sz="2400" b="1" dirty="0">
                <a:solidFill>
                  <a:srgbClr val="464748"/>
                </a:solidFill>
              </a:rPr>
              <a:t> </a:t>
            </a:r>
            <a:r>
              <a:rPr lang="ko-KR" altLang="en-US" sz="2400" b="1" dirty="0">
                <a:solidFill>
                  <a:srgbClr val="464748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622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561D4F-0B8C-4181-85EB-1CC59AAC7135}"/>
              </a:ext>
            </a:extLst>
          </p:cNvPr>
          <p:cNvSpPr txBox="1"/>
          <p:nvPr/>
        </p:nvSpPr>
        <p:spPr>
          <a:xfrm>
            <a:off x="720287" y="1786758"/>
            <a:ext cx="15134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1500" dirty="0">
              <a:solidFill>
                <a:srgbClr val="C3B9A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A1628A2-6696-4884-BA79-BDFFC7BCA474}"/>
              </a:ext>
            </a:extLst>
          </p:cNvPr>
          <p:cNvSpPr/>
          <p:nvPr/>
        </p:nvSpPr>
        <p:spPr>
          <a:xfrm>
            <a:off x="0" y="0"/>
            <a:ext cx="352425" cy="6858000"/>
          </a:xfrm>
          <a:prstGeom prst="rect">
            <a:avLst/>
          </a:prstGeom>
          <a:solidFill>
            <a:srgbClr val="C3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813D87-3582-45E6-B767-45E730E926BD}"/>
              </a:ext>
            </a:extLst>
          </p:cNvPr>
          <p:cNvSpPr txBox="1"/>
          <p:nvPr/>
        </p:nvSpPr>
        <p:spPr>
          <a:xfrm>
            <a:off x="720287" y="3325640"/>
            <a:ext cx="425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rgbClr val="C3B9A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EF821F-866B-46B0-94C9-148657AB0881}"/>
              </a:ext>
            </a:extLst>
          </p:cNvPr>
          <p:cNvSpPr txBox="1"/>
          <p:nvPr/>
        </p:nvSpPr>
        <p:spPr>
          <a:xfrm>
            <a:off x="1258177" y="4060577"/>
            <a:ext cx="57055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rgbClr val="FFFFCC"/>
                </a:solidFill>
              </a:rPr>
              <a:t>Correlation (0.70) </a:t>
            </a:r>
            <a:r>
              <a:rPr lang="ko-KR" altLang="en-US" sz="2400" b="1" dirty="0">
                <a:solidFill>
                  <a:srgbClr val="FFFFCC"/>
                </a:solidFill>
              </a:rPr>
              <a:t>높은 변수들 제거</a:t>
            </a:r>
            <a:endParaRPr lang="en-US" altLang="ko-KR" sz="2400" b="1" dirty="0">
              <a:solidFill>
                <a:srgbClr val="FFFFCC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Outlier 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관측치 제거</a:t>
            </a:r>
            <a:endParaRPr lang="en-US" altLang="ko-KR" sz="2400" dirty="0">
              <a:solidFill>
                <a:srgbClr val="C3B9A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NA Imputation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Skew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된 변수 </a:t>
            </a: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transformation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Scaling</a:t>
            </a:r>
            <a:r>
              <a:rPr lang="ko-KR" altLang="en-US" sz="2400" dirty="0">
                <a:solidFill>
                  <a:srgbClr val="C3B9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694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B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3380784" y="545544"/>
            <a:ext cx="498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Correlation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높은 변수 제거 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0.7</a:t>
            </a:r>
            <a:endParaRPr lang="ko-KR" altLang="en-US" sz="2000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33049"/>
              </p:ext>
            </p:extLst>
          </p:nvPr>
        </p:nvGraphicFramePr>
        <p:xfrm>
          <a:off x="1413659" y="2609208"/>
          <a:ext cx="3197650" cy="3403601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5988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988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5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/>
                        <a:t>Atrr</a:t>
                      </a:r>
                      <a:r>
                        <a:rPr lang="en-US" altLang="ko-KR" b="0" dirty="0"/>
                        <a:t> 1</a:t>
                      </a:r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1 ,7, 11, 14, 22, 35</a:t>
                      </a:r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5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Atrr</a:t>
                      </a:r>
                      <a:r>
                        <a:rPr lang="en-US" altLang="ko-KR" dirty="0"/>
                        <a:t> 2</a:t>
                      </a:r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2,</a:t>
                      </a:r>
                      <a:r>
                        <a:rPr lang="en-US" altLang="ko-KR" baseline="0" dirty="0"/>
                        <a:t> 10, 25, 38, 51</a:t>
                      </a:r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Atrr</a:t>
                      </a:r>
                      <a:r>
                        <a:rPr lang="en-US" altLang="ko-KR" baseline="0" dirty="0"/>
                        <a:t>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Atrr</a:t>
                      </a:r>
                      <a:r>
                        <a:rPr lang="en-US" altLang="ko-KR" dirty="0"/>
                        <a:t>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4, 40,</a:t>
                      </a:r>
                      <a:r>
                        <a:rPr lang="en-US" altLang="ko-KR" baseline="0" dirty="0"/>
                        <a:t> 46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Atrr</a:t>
                      </a:r>
                      <a:r>
                        <a:rPr lang="en-US" altLang="ko-KR" dirty="0"/>
                        <a:t> 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r>
                        <a:rPr lang="en-US" altLang="ko-KR" baseline="0" dirty="0"/>
                        <a:t>,</a:t>
                      </a:r>
                      <a:r>
                        <a:rPr lang="en-US" altLang="ko-KR" dirty="0"/>
                        <a:t> 63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2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Atrr</a:t>
                      </a:r>
                      <a:r>
                        <a:rPr lang="en-US" altLang="ko-KR" dirty="0"/>
                        <a:t> 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28,</a:t>
                      </a:r>
                      <a:r>
                        <a:rPr lang="en-US" altLang="ko-KR" baseline="0" dirty="0"/>
                        <a:t> 53, 54, 64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518309" y="1608934"/>
            <a:ext cx="498834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Attr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별 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Correlation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높은  다른 </a:t>
            </a:r>
            <a:r>
              <a:rPr lang="en-US" altLang="ko-KR" sz="1700" spc="-150" dirty="0" err="1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Atrr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추출</a:t>
            </a:r>
            <a:endParaRPr lang="en-US" altLang="ko-KR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기준</a:t>
            </a: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0.7</a:t>
            </a:r>
            <a:endParaRPr lang="ko-KR" altLang="en-US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871409" y="2609208"/>
            <a:ext cx="0" cy="340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17588"/>
              </p:ext>
            </p:extLst>
          </p:nvPr>
        </p:nvGraphicFramePr>
        <p:xfrm>
          <a:off x="8086463" y="2635138"/>
          <a:ext cx="1959237" cy="3366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9592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8, 17, 50</a:t>
                      </a:r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3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2, 10,</a:t>
                      </a:r>
                      <a:r>
                        <a:rPr lang="en-US" altLang="ko-KR" baseline="0" dirty="0"/>
                        <a:t> 25, 38, 51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3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1, 7, 11, 14, 22, 35, 48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3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3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32, 47, 52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3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33, 63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DF700FE-08E5-45FD-BC54-1195FB690AAD}"/>
              </a:ext>
            </a:extLst>
          </p:cNvPr>
          <p:cNvSpPr txBox="1"/>
          <p:nvPr/>
        </p:nvSpPr>
        <p:spPr>
          <a:xfrm>
            <a:off x="8089901" y="1608934"/>
            <a:ext cx="186754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추출 결과 토대로</a:t>
            </a:r>
            <a:endParaRPr lang="en-US" altLang="ko-KR" sz="1700" spc="-15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Attr </a:t>
            </a:r>
            <a:r>
              <a:rPr lang="ko-KR" altLang="en-US" sz="1700" spc="-15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분류</a:t>
            </a:r>
          </a:p>
        </p:txBody>
      </p:sp>
      <p:sp>
        <p:nvSpPr>
          <p:cNvPr id="40" name="오른쪽 화살표 39"/>
          <p:cNvSpPr/>
          <p:nvPr/>
        </p:nvSpPr>
        <p:spPr>
          <a:xfrm>
            <a:off x="5753443" y="3917308"/>
            <a:ext cx="1186242" cy="787400"/>
          </a:xfrm>
          <a:prstGeom prst="rightArrow">
            <a:avLst/>
          </a:prstGeom>
          <a:solidFill>
            <a:srgbClr val="464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0C11D98-C828-467E-B811-550D7ABF2E57}"/>
              </a:ext>
            </a:extLst>
          </p:cNvPr>
          <p:cNvSpPr txBox="1"/>
          <p:nvPr/>
        </p:nvSpPr>
        <p:spPr>
          <a:xfrm>
            <a:off x="404327" y="282793"/>
            <a:ext cx="23598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4647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설명변수 선택</a:t>
            </a:r>
          </a:p>
        </p:txBody>
      </p:sp>
    </p:spTree>
    <p:extLst>
      <p:ext uri="{BB962C8B-B14F-4D97-AF65-F5344CB8AC3E}">
        <p14:creationId xmlns:p14="http://schemas.microsoft.com/office/powerpoint/2010/main" val="52371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1437</Words>
  <Application>Microsoft Office PowerPoint</Application>
  <PresentationFormat>와이드스크린</PresentationFormat>
  <Paragraphs>326</Paragraphs>
  <Slides>37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&amp;quot</vt:lpstr>
      <vt:lpstr>KoPubWorld돋움체 Bold</vt:lpstr>
      <vt:lpstr>KoPubWorld돋움체 Light</vt:lpstr>
      <vt:lpstr>KoPubWorld돋움체 Medium</vt:lpstr>
      <vt:lpstr>KoPub돋움체 Bold</vt:lpstr>
      <vt:lpstr>KoPub돋움체 Light</vt:lpstr>
      <vt:lpstr>MathJax_Main</vt:lpstr>
      <vt:lpstr>MathJax_Math</vt:lpstr>
      <vt:lpstr>Open Sans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변수 37개 제거    → 변수들 간 correlation을        PCA 차원축소로        처리할 수 있지 않을까?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모델 선택: Logistic Regression, SVM, Random Forest … 2. 변수 선택: EDA과정에서 고민했던 여러가지를 다 담아 내보자 …         : 모델의 성능을 올려가면서, 변수를 선택해보자 … </vt:lpstr>
      <vt:lpstr>PowerPoint 프레젠테이션</vt:lpstr>
      <vt:lpstr>참조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Shin Yejin</cp:lastModifiedBy>
  <cp:revision>70</cp:revision>
  <dcterms:created xsi:type="dcterms:W3CDTF">2019-03-22T05:00:27Z</dcterms:created>
  <dcterms:modified xsi:type="dcterms:W3CDTF">2020-05-28T05:13:20Z</dcterms:modified>
</cp:coreProperties>
</file>